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notesSlides/notesSlide2.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notesSlides/notesSlide3.xml" ContentType="application/vnd.openxmlformats-officedocument.presentationml.notesSlide+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59"/>
  </p:notesMasterIdLst>
  <p:handoutMasterIdLst>
    <p:handoutMasterId r:id="rId60"/>
  </p:handoutMasterIdLst>
  <p:sldIdLst>
    <p:sldId id="325" r:id="rId5"/>
    <p:sldId id="263" r:id="rId6"/>
    <p:sldId id="316" r:id="rId7"/>
    <p:sldId id="264" r:id="rId8"/>
    <p:sldId id="326" r:id="rId9"/>
    <p:sldId id="265" r:id="rId10"/>
    <p:sldId id="266" r:id="rId11"/>
    <p:sldId id="324" r:id="rId12"/>
    <p:sldId id="268" r:id="rId13"/>
    <p:sldId id="269" r:id="rId14"/>
    <p:sldId id="270" r:id="rId15"/>
    <p:sldId id="271" r:id="rId16"/>
    <p:sldId id="273" r:id="rId17"/>
    <p:sldId id="274" r:id="rId18"/>
    <p:sldId id="317" r:id="rId19"/>
    <p:sldId id="276" r:id="rId20"/>
    <p:sldId id="277" r:id="rId21"/>
    <p:sldId id="279" r:id="rId22"/>
    <p:sldId id="280" r:id="rId23"/>
    <p:sldId id="281" r:id="rId24"/>
    <p:sldId id="319" r:id="rId25"/>
    <p:sldId id="323" r:id="rId26"/>
    <p:sldId id="318" r:id="rId27"/>
    <p:sldId id="320" r:id="rId28"/>
    <p:sldId id="321" r:id="rId29"/>
    <p:sldId id="322" r:id="rId30"/>
    <p:sldId id="328" r:id="rId31"/>
    <p:sldId id="284" r:id="rId32"/>
    <p:sldId id="286" r:id="rId33"/>
    <p:sldId id="287" r:id="rId34"/>
    <p:sldId id="288" r:id="rId35"/>
    <p:sldId id="291" r:id="rId36"/>
    <p:sldId id="292" r:id="rId37"/>
    <p:sldId id="293" r:id="rId38"/>
    <p:sldId id="294" r:id="rId39"/>
    <p:sldId id="295" r:id="rId40"/>
    <p:sldId id="296" r:id="rId41"/>
    <p:sldId id="297" r:id="rId42"/>
    <p:sldId id="298" r:id="rId43"/>
    <p:sldId id="299" r:id="rId44"/>
    <p:sldId id="300"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3B0D505-C993-6532-1588-558A17F9D080}" name="Terbish Tsendsuren" initials="TT" userId="S::tsendsuren@un.org::01ac52e2-acaa-4e6f-bbf6-c264e303a0e6" providerId="AD"/>
  <p188:author id="{C85A571E-215F-B39B-C6E5-738881FD8925}" name="Patricia Keays" initials="PK" userId="S::patricia.keays@un.org::c6196559-bdbb-4a86-a5b7-05eec1c8f113" providerId="AD"/>
  <p188:author id="{C989952C-9576-EA21-1F52-08D33384B721}" name="Ettore Di Benedetto" initials="ED" userId="S::dibenedetto@un.org::c6983440-d584-4ecb-859c-ff483b6fb859" providerId="AD"/>
  <p188:author id="{BB9269A0-4C78-3728-56BB-2F6D64562D7B}" name="Patricia Keays" initials="PK" userId="af1ba9049954c777" providerId="Windows Live"/>
  <p188:author id="{47A807C1-D396-40A4-7499-EFFAAF56E34D}" name="Brian Connolly" initials="BC" userId="Brian Connoll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5A5"/>
    <a:srgbClr val="E5F3FF"/>
    <a:srgbClr val="97CDFF"/>
    <a:srgbClr val="0556A6"/>
    <a:srgbClr val="0077C0"/>
    <a:srgbClr val="5381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011" autoAdjust="0"/>
  </p:normalViewPr>
  <p:slideViewPr>
    <p:cSldViewPr snapToGrid="0">
      <p:cViewPr varScale="1">
        <p:scale>
          <a:sx n="71" d="100"/>
          <a:sy n="71" d="100"/>
        </p:scale>
        <p:origin x="1032" y="5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65"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11/1/2025</a:t>
            </a:fld>
            <a:endParaRPr lang="en-US" dirty="0"/>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11/1/2025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dirty="0"/>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6</a:t>
            </a:fld>
            <a:endParaRPr lang="en-US" dirty="0"/>
          </a:p>
        </p:txBody>
      </p:sp>
    </p:spTree>
    <p:extLst>
      <p:ext uri="{BB962C8B-B14F-4D97-AF65-F5344CB8AC3E}">
        <p14:creationId xmlns:p14="http://schemas.microsoft.com/office/powerpoint/2010/main" val="3654517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19</a:t>
            </a:fld>
            <a:endParaRPr lang="en-US" dirty="0"/>
          </a:p>
        </p:txBody>
      </p:sp>
    </p:spTree>
    <p:extLst>
      <p:ext uri="{BB962C8B-B14F-4D97-AF65-F5344CB8AC3E}">
        <p14:creationId xmlns:p14="http://schemas.microsoft.com/office/powerpoint/2010/main" val="1863137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34</a:t>
            </a:fld>
            <a:endParaRPr lang="en-US" dirty="0"/>
          </a:p>
        </p:txBody>
      </p:sp>
    </p:spTree>
    <p:extLst>
      <p:ext uri="{BB962C8B-B14F-4D97-AF65-F5344CB8AC3E}">
        <p14:creationId xmlns:p14="http://schemas.microsoft.com/office/powerpoint/2010/main" val="1620769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4E87CA-1A64-2644-7E72-40D785CA9F96}"/>
              </a:ext>
            </a:extLst>
          </p:cNvPr>
          <p:cNvSpPr txBox="1">
            <a:spLocks/>
          </p:cNvSpPr>
          <p:nvPr userDrawn="1"/>
        </p:nvSpPr>
        <p:spPr>
          <a:xfrm>
            <a:off x="838200" y="304005"/>
            <a:ext cx="10058400" cy="7239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mj-lt"/>
                <a:ea typeface="+mj-ea"/>
                <a:cs typeface="+mj-cs"/>
              </a:defRPr>
            </a:lvl1pPr>
          </a:lstStyle>
          <a:p>
            <a:pPr algn="l"/>
            <a:endParaRPr lang="en-US" sz="4000" dirty="0"/>
          </a:p>
        </p:txBody>
      </p:sp>
      <p:pic>
        <p:nvPicPr>
          <p:cNvPr id="2" name="Picture 2" descr="A black background with a black square&#10;&#10;Description automatically generated with medium confidence">
            <a:extLst>
              <a:ext uri="{FF2B5EF4-FFF2-40B4-BE49-F238E27FC236}">
                <a16:creationId xmlns:a16="http://schemas.microsoft.com/office/drawing/2014/main" id="{0735FAB3-E7D6-4F25-6DD8-0C54C95F110D}"/>
              </a:ext>
            </a:extLst>
          </p:cNvPr>
          <p:cNvPicPr>
            <a:picLocks noChangeAspect="1" noChangeArrowheads="1"/>
          </p:cNvPicPr>
          <p:nvPr userDrawn="1"/>
        </p:nvPicPr>
        <p:blipFill>
          <a:blip r:embed="rId3"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2C89AB4-622B-0BFF-C7F5-E4A7E7DBCD4C}"/>
              </a:ext>
            </a:extLst>
          </p:cNvPr>
          <p:cNvSpPr txBox="1"/>
          <p:nvPr userDrawn="1"/>
        </p:nvSpPr>
        <p:spPr>
          <a:xfrm>
            <a:off x="651264" y="257456"/>
            <a:ext cx="10167187" cy="261610"/>
          </a:xfrm>
          <a:prstGeom prst="rect">
            <a:avLst/>
          </a:prstGeom>
          <a:noFill/>
        </p:spPr>
        <p:txBody>
          <a:bodyPr wrap="square" rtlCol="0">
            <a:spAutoFit/>
          </a:bodyPr>
          <a:lstStyle/>
          <a:p>
            <a:pPr algn="r"/>
            <a:r>
              <a:rPr lang="fr-FR" sz="1100" b="1" noProof="0" dirty="0">
                <a:solidFill>
                  <a:schemeClr val="bg1">
                    <a:lumMod val="65000"/>
                  </a:schemeClr>
                </a:solidFill>
                <a:latin typeface="Verdana" panose="020B0604030504040204" pitchFamily="34" charset="0"/>
                <a:ea typeface="Verdana" panose="020B0604030504040204" pitchFamily="34" charset="0"/>
              </a:rPr>
              <a:t>1.4 Cadre juridique du maintien de la paix de l’ONU</a:t>
            </a:r>
          </a:p>
        </p:txBody>
      </p:sp>
      <p:sp>
        <p:nvSpPr>
          <p:cNvPr id="4" name="Footer Placeholder 4">
            <a:extLst>
              <a:ext uri="{FF2B5EF4-FFF2-40B4-BE49-F238E27FC236}">
                <a16:creationId xmlns:a16="http://schemas.microsoft.com/office/drawing/2014/main" id="{8F0A7CBB-B25F-83D3-C177-6AC4AEC115F2}"/>
              </a:ext>
            </a:extLst>
          </p:cNvPr>
          <p:cNvSpPr txBox="1">
            <a:spLocks/>
          </p:cNvSpPr>
          <p:nvPr userDrawn="1"/>
        </p:nvSpPr>
        <p:spPr>
          <a:xfrm>
            <a:off x="651264" y="6456544"/>
            <a:ext cx="10800000"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100" noProof="0" dirty="0">
                <a:solidFill>
                  <a:schemeClr val="bg1">
                    <a:lumMod val="65000"/>
                  </a:schemeClr>
                </a:solidFill>
              </a:rPr>
              <a:t>MFBPD de l’ONU 2025                                                                                                                                                                 Diapositive </a:t>
            </a:r>
            <a:fld id="{60323EB4-2EFA-49D3-81CD-1A9035A87ED7}" type="slidenum">
              <a:rPr lang="fr-FR" sz="1100" noProof="0" smtClean="0">
                <a:solidFill>
                  <a:schemeClr val="bg1">
                    <a:lumMod val="65000"/>
                  </a:schemeClr>
                </a:solidFill>
              </a:rPr>
              <a:pPr algn="l"/>
              <a:t>‹#›</a:t>
            </a:fld>
            <a:endParaRPr lang="fr-FR" sz="1100" noProof="0" dirty="0">
              <a:solidFill>
                <a:schemeClr val="bg1">
                  <a:lumMod val="65000"/>
                </a:schemeClr>
              </a:solidFill>
            </a:endParaRP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4"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xml"/><Relationship Id="rId1" Type="http://schemas.openxmlformats.org/officeDocument/2006/relationships/tags" Target="../tags/tag20.xml"/></Relationships>
</file>

<file path=ppt/slides/_rels/slide12.xml.rels><?xml version="1.0" encoding="UTF-8" standalone="yes"?>
<Relationships xmlns="http://schemas.openxmlformats.org/package/2006/relationships"><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tags" Target="../tags/tag22.xml"/><Relationship Id="rId5" Type="http://schemas.openxmlformats.org/officeDocument/2006/relationships/image" Target="../media/image5.jpeg"/><Relationship Id="rId4"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tags" Target="../tags/tag37.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tags" Target="../tags/tag36.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5" Type="http://schemas.openxmlformats.org/officeDocument/2006/relationships/slideLayout" Target="../slideLayouts/slideLayout1.xml"/><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tags" Target="../tags/tag38.xml"/></Relationships>
</file>

<file path=ppt/slides/_rels/slide14.xml.rels><?xml version="1.0" encoding="UTF-8" standalone="yes"?>
<Relationships xmlns="http://schemas.openxmlformats.org/package/2006/relationships"><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 Id="rId5" Type="http://schemas.openxmlformats.org/officeDocument/2006/relationships/slideLayout" Target="../slideLayouts/slideLayout1.xml"/><Relationship Id="rId4" Type="http://schemas.openxmlformats.org/officeDocument/2006/relationships/tags" Target="../tags/tag42.xml"/></Relationships>
</file>

<file path=ppt/slides/_rels/slide1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tags" Target="../tags/tag45.xml"/><Relationship Id="rId7" Type="http://schemas.openxmlformats.org/officeDocument/2006/relationships/slideLayout" Target="../slideLayouts/slideLayout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9"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0.xml"/><Relationship Id="rId1" Type="http://schemas.openxmlformats.org/officeDocument/2006/relationships/tags" Target="../tags/tag49.xml"/></Relationships>
</file>

<file path=ppt/slides/_rels/slide17.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5" Type="http://schemas.openxmlformats.org/officeDocument/2006/relationships/image" Target="../media/image8.png"/><Relationship Id="rId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 Id="rId6" Type="http://schemas.microsoft.com/office/2007/relationships/hdphoto" Target="../media/hdphoto2.wdp"/><Relationship Id="rId5" Type="http://schemas.openxmlformats.org/officeDocument/2006/relationships/image" Target="../media/image9.png"/><Relationship Id="rId4"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 Id="rId6" Type="http://schemas.microsoft.com/office/2007/relationships/hdphoto" Target="../media/hdphoto3.wdp"/><Relationship Id="rId5" Type="http://schemas.openxmlformats.org/officeDocument/2006/relationships/image" Target="../media/image10.png"/><Relationship Id="rId4"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1.xml"/><Relationship Id="rId1" Type="http://schemas.openxmlformats.org/officeDocument/2006/relationships/tags" Target="../tags/tag60.xml"/><Relationship Id="rId4" Type="http://schemas.openxmlformats.org/officeDocument/2006/relationships/notesSlide" Target="../notesSlides/notesSlide2.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3.xml"/><Relationship Id="rId1" Type="http://schemas.openxmlformats.org/officeDocument/2006/relationships/tags" Target="../tags/tag6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5.xml"/><Relationship Id="rId1" Type="http://schemas.openxmlformats.org/officeDocument/2006/relationships/tags" Target="../tags/tag6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7.xml"/><Relationship Id="rId1" Type="http://schemas.openxmlformats.org/officeDocument/2006/relationships/tags" Target="../tags/tag66.xml"/></Relationships>
</file>

<file path=ppt/slides/_rels/slide24.xml.rels><?xml version="1.0" encoding="UTF-8" standalone="yes"?>
<Relationships xmlns="http://schemas.openxmlformats.org/package/2006/relationships"><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 Id="rId5" Type="http://schemas.openxmlformats.org/officeDocument/2006/relationships/image" Target="../media/image11.jpeg"/><Relationship Id="rId4"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tags" Target="../tags/tag71.xml"/><Relationship Id="rId6" Type="http://schemas.microsoft.com/office/2007/relationships/hdphoto" Target="../media/hdphoto4.wdp"/><Relationship Id="rId5" Type="http://schemas.openxmlformats.org/officeDocument/2006/relationships/image" Target="../media/image12.png"/><Relationship Id="rId4"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tags" Target="../tags/tag7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6.xml"/></Relationships>
</file>

<file path=ppt/slides/_rels/slide28.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5" Type="http://schemas.openxmlformats.org/officeDocument/2006/relationships/image" Target="../media/image13.png"/><Relationship Id="rId4"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5" Type="http://schemas.openxmlformats.org/officeDocument/2006/relationships/image" Target="../media/image14.png"/><Relationship Id="rId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5" Type="http://schemas.openxmlformats.org/officeDocument/2006/relationships/image" Target="../media/image15.png"/><Relationship Id="rId4"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 Id="rId5" Type="http://schemas.openxmlformats.org/officeDocument/2006/relationships/image" Target="../media/image16.png"/><Relationship Id="rId4"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tags" Target="../tags/tag89.xml"/><Relationship Id="rId5" Type="http://schemas.openxmlformats.org/officeDocument/2006/relationships/image" Target="../media/image17.png"/><Relationship Id="rId4"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tags" Target="../tags/tag92.xml"/><Relationship Id="rId5" Type="http://schemas.openxmlformats.org/officeDocument/2006/relationships/image" Target="../media/image18.png"/><Relationship Id="rId4"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 Id="rId5" Type="http://schemas.openxmlformats.org/officeDocument/2006/relationships/image" Target="../media/image19.png"/><Relationship Id="rId4"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 Id="rId6" Type="http://schemas.openxmlformats.org/officeDocument/2006/relationships/image" Target="../media/image20.png"/><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tags" Target="../tags/tag103.xml"/><Relationship Id="rId2" Type="http://schemas.openxmlformats.org/officeDocument/2006/relationships/tags" Target="../tags/tag102.xml"/><Relationship Id="rId1" Type="http://schemas.openxmlformats.org/officeDocument/2006/relationships/tags" Target="../tags/tag101.xml"/><Relationship Id="rId5" Type="http://schemas.openxmlformats.org/officeDocument/2006/relationships/image" Target="../media/image21.jpeg"/><Relationship Id="rId4"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5" Type="http://schemas.openxmlformats.org/officeDocument/2006/relationships/image" Target="../media/image22.png"/><Relationship Id="rId4"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5" Type="http://schemas.openxmlformats.org/officeDocument/2006/relationships/image" Target="../media/image23.jpeg"/><Relationship Id="rId4"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tags" Target="../tags/tag112.xml"/><Relationship Id="rId2" Type="http://schemas.openxmlformats.org/officeDocument/2006/relationships/tags" Target="../tags/tag111.xml"/><Relationship Id="rId1" Type="http://schemas.openxmlformats.org/officeDocument/2006/relationships/tags" Target="../tags/tag110.xml"/><Relationship Id="rId5" Type="http://schemas.openxmlformats.org/officeDocument/2006/relationships/image" Target="../media/image24.jpeg"/><Relationship Id="rId4"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6" Type="http://schemas.microsoft.com/office/2007/relationships/hdphoto" Target="../media/hdphoto1.wdp"/><Relationship Id="rId5" Type="http://schemas.openxmlformats.org/officeDocument/2006/relationships/image" Target="../media/image2.png"/><Relationship Id="rId4"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tags" Target="../tags/tag115.xml"/><Relationship Id="rId2" Type="http://schemas.openxmlformats.org/officeDocument/2006/relationships/tags" Target="../tags/tag114.xml"/><Relationship Id="rId1" Type="http://schemas.openxmlformats.org/officeDocument/2006/relationships/tags" Target="../tags/tag113.xml"/><Relationship Id="rId5" Type="http://schemas.openxmlformats.org/officeDocument/2006/relationships/image" Target="../media/image25.png"/><Relationship Id="rId4"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 Id="rId5" Type="http://schemas.openxmlformats.org/officeDocument/2006/relationships/image" Target="../media/image26.png"/><Relationship Id="rId4"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5" Type="http://schemas.openxmlformats.org/officeDocument/2006/relationships/image" Target="../media/image27.jpeg"/><Relationship Id="rId4"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tags" Target="../tags/tag124.xml"/><Relationship Id="rId2" Type="http://schemas.openxmlformats.org/officeDocument/2006/relationships/tags" Target="../tags/tag123.xml"/><Relationship Id="rId1" Type="http://schemas.openxmlformats.org/officeDocument/2006/relationships/tags" Target="../tags/tag122.xml"/><Relationship Id="rId5" Type="http://schemas.openxmlformats.org/officeDocument/2006/relationships/image" Target="../media/image28.jpeg"/><Relationship Id="rId4"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 Id="rId5" Type="http://schemas.openxmlformats.org/officeDocument/2006/relationships/image" Target="../media/image29.png"/><Relationship Id="rId4"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tags" Target="../tags/tag130.xml"/><Relationship Id="rId2" Type="http://schemas.openxmlformats.org/officeDocument/2006/relationships/tags" Target="../tags/tag129.xml"/><Relationship Id="rId1" Type="http://schemas.openxmlformats.org/officeDocument/2006/relationships/tags" Target="../tags/tag128.xml"/><Relationship Id="rId6" Type="http://schemas.microsoft.com/office/2007/relationships/hdphoto" Target="../media/hdphoto5.wdp"/><Relationship Id="rId5" Type="http://schemas.openxmlformats.org/officeDocument/2006/relationships/image" Target="../media/image30.png"/><Relationship Id="rId4"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tags" Target="../tags/tag133.xml"/><Relationship Id="rId2" Type="http://schemas.openxmlformats.org/officeDocument/2006/relationships/tags" Target="../tags/tag132.xml"/><Relationship Id="rId1" Type="http://schemas.openxmlformats.org/officeDocument/2006/relationships/tags" Target="../tags/tag131.xml"/><Relationship Id="rId5" Type="http://schemas.openxmlformats.org/officeDocument/2006/relationships/image" Target="../media/image31.jpeg"/><Relationship Id="rId4"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5" Type="http://schemas.openxmlformats.org/officeDocument/2006/relationships/image" Target="../media/image32.jpeg"/><Relationship Id="rId4"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 Id="rId5" Type="http://schemas.openxmlformats.org/officeDocument/2006/relationships/image" Target="../media/image33.jpeg"/><Relationship Id="rId4"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tags" Target="../tags/tag142.xml"/><Relationship Id="rId2" Type="http://schemas.openxmlformats.org/officeDocument/2006/relationships/tags" Target="../tags/tag141.xml"/><Relationship Id="rId1" Type="http://schemas.openxmlformats.org/officeDocument/2006/relationships/tags" Target="../tags/tag140.xml"/><Relationship Id="rId5" Type="http://schemas.openxmlformats.org/officeDocument/2006/relationships/image" Target="../media/image34.jpeg"/><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50.xml.rels><?xml version="1.0" encoding="UTF-8" standalone="yes"?>
<Relationships xmlns="http://schemas.openxmlformats.org/package/2006/relationships"><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 Id="rId5" Type="http://schemas.openxmlformats.org/officeDocument/2006/relationships/image" Target="../media/image35.jpeg"/><Relationship Id="rId4"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 Id="rId5" Type="http://schemas.openxmlformats.org/officeDocument/2006/relationships/image" Target="../media/image36.jpeg"/><Relationship Id="rId4"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5" Type="http://schemas.openxmlformats.org/officeDocument/2006/relationships/image" Target="../media/image37.jpeg"/><Relationship Id="rId4"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6" Type="http://schemas.microsoft.com/office/2007/relationships/hdphoto" Target="../media/hdphoto6.wdp"/><Relationship Id="rId5" Type="http://schemas.openxmlformats.org/officeDocument/2006/relationships/image" Target="../media/image38.png"/><Relationship Id="rId4"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5" Type="http://schemas.openxmlformats.org/officeDocument/2006/relationships/image" Target="../media/image39.jpeg"/><Relationship Id="rId4"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12.xml"/><Relationship Id="rId6" Type="http://schemas.openxmlformats.org/officeDocument/2006/relationships/image" Target="../media/image3.png"/><Relationship Id="rId5" Type="http://schemas.openxmlformats.org/officeDocument/2006/relationships/slideLayout" Target="../slideLayouts/slideLayout1.xml"/><Relationship Id="rId4"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4.jpeg"/><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407720-FDA6-9DAF-AFF0-E749329C7278}"/>
              </a:ext>
            </a:extLst>
          </p:cNvPr>
          <p:cNvSpPr txBox="1"/>
          <p:nvPr>
            <p:custDataLst>
              <p:tags r:id="rId1"/>
            </p:custDataLst>
          </p:nvPr>
        </p:nvSpPr>
        <p:spPr>
          <a:xfrm>
            <a:off x="1524000" y="2551837"/>
            <a:ext cx="9144000" cy="1754326"/>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1.4 Cadre juridique du maintien de la paix de l’ONU</a:t>
            </a:r>
          </a:p>
        </p:txBody>
      </p:sp>
    </p:spTree>
    <p:extLst>
      <p:ext uri="{BB962C8B-B14F-4D97-AF65-F5344CB8AC3E}">
        <p14:creationId xmlns:p14="http://schemas.microsoft.com/office/powerpoint/2010/main" val="23022498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35B4483-F3A8-0B34-5EA5-96C868EED4A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AA1F3425-0F82-9015-5313-C0BC2ABD148F}"/>
              </a:ext>
            </a:extLst>
          </p:cNvPr>
          <p:cNvSpPr txBox="1"/>
          <p:nvPr>
            <p:custDataLst>
              <p:tags r:id="rId1"/>
            </p:custDataLst>
          </p:nvPr>
        </p:nvSpPr>
        <p:spPr>
          <a:xfrm>
            <a:off x="2496000" y="3429000"/>
            <a:ext cx="7200000" cy="2400657"/>
          </a:xfrm>
          <a:prstGeom prst="rect">
            <a:avLst/>
          </a:prstGeom>
          <a:noFill/>
        </p:spPr>
        <p:txBody>
          <a:bodyPr wrap="square" lIns="91440" tIns="45720" rIns="91440" bIns="45720" rtlCol="0" anchor="t">
            <a:spAutoFit/>
          </a:bodyPr>
          <a:lstStyle/>
          <a:p>
            <a:pPr>
              <a:spcBef>
                <a:spcPts val="600"/>
              </a:spcBef>
              <a:spcAft>
                <a:spcPts val="600"/>
              </a:spcAft>
            </a:pPr>
            <a:r>
              <a:rPr lang="fr-FR" sz="2000" i="1" dirty="0">
                <a:latin typeface="Verdana" panose="020B0604030504040204" pitchFamily="34" charset="0"/>
                <a:ea typeface="Verdana" panose="020B0604030504040204" pitchFamily="34" charset="0"/>
              </a:rPr>
              <a:t>« Les droits de l’homme sont assaillis de toutes parts. Les valeurs universelles se délitent. L’État de droit est en recul. Aujourd’hui, plus que jamais, il nous appartient clairement et collectivement de défendre les droits de l’homme, pour chacun, partout dans le monde. »</a:t>
            </a:r>
          </a:p>
          <a:p>
            <a:pPr algn="r">
              <a:spcBef>
                <a:spcPts val="600"/>
              </a:spcBef>
              <a:spcAft>
                <a:spcPts val="600"/>
              </a:spcAft>
            </a:pPr>
            <a:r>
              <a:rPr lang="fr-FR" sz="2000" i="1" dirty="0">
                <a:latin typeface="Verdana"/>
                <a:ea typeface="Verdana"/>
              </a:rPr>
              <a:t>António Guterres, Secrétaire général</a:t>
            </a:r>
          </a:p>
        </p:txBody>
      </p:sp>
      <p:sp>
        <p:nvSpPr>
          <p:cNvPr id="4" name="TextBox 3">
            <a:extLst>
              <a:ext uri="{FF2B5EF4-FFF2-40B4-BE49-F238E27FC236}">
                <a16:creationId xmlns:a16="http://schemas.microsoft.com/office/drawing/2014/main" id="{101A501E-EF60-F1F9-E6E0-B31B26C99FBC}"/>
              </a:ext>
            </a:extLst>
          </p:cNvPr>
          <p:cNvSpPr txBox="1"/>
          <p:nvPr>
            <p:custDataLst>
              <p:tags r:id="rId2"/>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Exemples de droits humains</a:t>
            </a:r>
          </a:p>
        </p:txBody>
      </p:sp>
      <p:sp>
        <p:nvSpPr>
          <p:cNvPr id="6" name="TextBox 5">
            <a:extLst>
              <a:ext uri="{FF2B5EF4-FFF2-40B4-BE49-F238E27FC236}">
                <a16:creationId xmlns:a16="http://schemas.microsoft.com/office/drawing/2014/main" id="{CD1BFCDF-F2BE-2547-EA7B-6F5A024B67EB}"/>
              </a:ext>
            </a:extLst>
          </p:cNvPr>
          <p:cNvSpPr txBox="1"/>
          <p:nvPr>
            <p:custDataLst>
              <p:tags r:id="rId3"/>
            </p:custDataLst>
          </p:nvPr>
        </p:nvSpPr>
        <p:spPr>
          <a:xfrm>
            <a:off x="1598645" y="1438354"/>
            <a:ext cx="9000000"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Parmi les droits civils et politiques, on peut citer le droit à :</a:t>
            </a:r>
          </a:p>
          <a:p>
            <a:pPr marL="342900" indent="-342900">
              <a:spcBef>
                <a:spcPts val="600"/>
              </a:spcBef>
              <a:spcAft>
                <a:spcPts val="600"/>
              </a:spcAft>
              <a:buFont typeface="Arial" panose="020B0604020202020204" pitchFamily="34" charset="0"/>
              <a:buChar char="•"/>
            </a:pPr>
            <a:r>
              <a:rPr lang="fr-FR" sz="2000" dirty="0">
                <a:latin typeface="Verdana"/>
                <a:ea typeface="Verdana"/>
              </a:rPr>
              <a:t>La vie, d’être à l’abri de la torture, la protection contre la discrimination, la liberté d’expression, le droit à un procès équitable, et de ne pas être tenu en esclavage.</a:t>
            </a:r>
          </a:p>
        </p:txBody>
      </p:sp>
    </p:spTree>
    <p:extLst>
      <p:ext uri="{BB962C8B-B14F-4D97-AF65-F5344CB8AC3E}">
        <p14:creationId xmlns:p14="http://schemas.microsoft.com/office/powerpoint/2010/main" val="21748059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14E8686-6C06-AAEB-C8E9-8B59898741AC}"/>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65AD84A0-5207-7E9B-65FE-1F1BC27E59D3}"/>
              </a:ext>
            </a:extLst>
          </p:cNvPr>
          <p:cNvSpPr txBox="1"/>
          <p:nvPr>
            <p:custDataLst>
              <p:tags r:id="rId1"/>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Exemples de droits humains</a:t>
            </a:r>
          </a:p>
        </p:txBody>
      </p:sp>
      <p:sp>
        <p:nvSpPr>
          <p:cNvPr id="6" name="TextBox 5">
            <a:extLst>
              <a:ext uri="{FF2B5EF4-FFF2-40B4-BE49-F238E27FC236}">
                <a16:creationId xmlns:a16="http://schemas.microsoft.com/office/drawing/2014/main" id="{6205384B-9AE7-AB05-1D68-A910B7B4CDA5}"/>
              </a:ext>
            </a:extLst>
          </p:cNvPr>
          <p:cNvSpPr txBox="1"/>
          <p:nvPr>
            <p:custDataLst>
              <p:tags r:id="rId2"/>
            </p:custDataLst>
          </p:nvPr>
        </p:nvSpPr>
        <p:spPr>
          <a:xfrm>
            <a:off x="1595999" y="1690062"/>
            <a:ext cx="9000000"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Parmi les droits économiques, sociaux et culturels, on peut citer le droit à :</a:t>
            </a:r>
          </a:p>
          <a:p>
            <a:pPr marL="342900" indent="-342900">
              <a:spcBef>
                <a:spcPts val="600"/>
              </a:spcBef>
              <a:spcAft>
                <a:spcPts val="600"/>
              </a:spcAft>
              <a:buFont typeface="Arial" panose="020B0604020202020204" pitchFamily="34" charset="0"/>
              <a:buChar char="•"/>
            </a:pPr>
            <a:r>
              <a:rPr lang="fr-FR" sz="2000" dirty="0">
                <a:latin typeface="Verdana"/>
                <a:ea typeface="Verdana"/>
              </a:rPr>
              <a:t>L’éducation</a:t>
            </a:r>
          </a:p>
          <a:p>
            <a:pPr marL="342900" indent="-342900">
              <a:spcBef>
                <a:spcPts val="600"/>
              </a:spcBef>
              <a:spcAft>
                <a:spcPts val="600"/>
              </a:spcAft>
              <a:buFont typeface="Arial" panose="020B0604020202020204" pitchFamily="34" charset="0"/>
              <a:buChar char="•"/>
            </a:pPr>
            <a:r>
              <a:rPr lang="fr-FR" sz="2000" dirty="0">
                <a:latin typeface="Verdana"/>
                <a:ea typeface="Verdana"/>
              </a:rPr>
              <a:t>L’alimentation</a:t>
            </a:r>
          </a:p>
          <a:p>
            <a:pPr marL="342900" indent="-342900">
              <a:spcBef>
                <a:spcPts val="600"/>
              </a:spcBef>
              <a:spcAft>
                <a:spcPts val="600"/>
              </a:spcAft>
              <a:buFont typeface="Arial" panose="020B0604020202020204" pitchFamily="34" charset="0"/>
              <a:buChar char="•"/>
            </a:pPr>
            <a:r>
              <a:rPr lang="fr-FR" sz="2000" dirty="0">
                <a:latin typeface="Verdana"/>
                <a:ea typeface="Verdana"/>
              </a:rPr>
              <a:t>Au logement et aux soins médicaux</a:t>
            </a:r>
          </a:p>
          <a:p>
            <a:pPr marL="342900" indent="-342900">
              <a:spcBef>
                <a:spcPts val="600"/>
              </a:spcBef>
              <a:spcAft>
                <a:spcPts val="600"/>
              </a:spcAft>
              <a:buFont typeface="Arial" panose="020B0604020202020204" pitchFamily="34" charset="0"/>
              <a:buChar char="•"/>
            </a:pPr>
            <a:r>
              <a:rPr lang="fr-FR" sz="2000" dirty="0">
                <a:latin typeface="Verdana"/>
                <a:ea typeface="Verdana"/>
              </a:rPr>
              <a:t>La sécurité sociale et au travail</a:t>
            </a:r>
          </a:p>
          <a:p>
            <a:pPr marL="342900" indent="-342900">
              <a:spcBef>
                <a:spcPts val="600"/>
              </a:spcBef>
              <a:spcAft>
                <a:spcPts val="600"/>
              </a:spcAft>
              <a:buFont typeface="Arial" panose="020B0604020202020204" pitchFamily="34" charset="0"/>
              <a:buChar char="•"/>
            </a:pPr>
            <a:r>
              <a:rPr lang="fr-FR" sz="2000" dirty="0">
                <a:latin typeface="Verdana"/>
                <a:ea typeface="Verdana"/>
              </a:rPr>
              <a:t>L’égalité de rémunération à travail égal</a:t>
            </a:r>
          </a:p>
          <a:p>
            <a:pPr marL="342900" indent="-342900">
              <a:spcBef>
                <a:spcPts val="600"/>
              </a:spcBef>
              <a:spcAft>
                <a:spcPts val="600"/>
              </a:spcAft>
              <a:buFont typeface="Arial" panose="020B0604020202020204" pitchFamily="34" charset="0"/>
              <a:buChar char="•"/>
            </a:pPr>
            <a:r>
              <a:rPr lang="fr-FR" sz="2000" dirty="0">
                <a:latin typeface="Verdana"/>
                <a:ea typeface="Verdana"/>
              </a:rPr>
              <a:t>L’adhésion à un syndicat</a:t>
            </a:r>
          </a:p>
        </p:txBody>
      </p:sp>
    </p:spTree>
    <p:extLst>
      <p:ext uri="{BB962C8B-B14F-4D97-AF65-F5344CB8AC3E}">
        <p14:creationId xmlns:p14="http://schemas.microsoft.com/office/powerpoint/2010/main" val="38208321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00E1CA1-1FB0-3C6E-8B2B-6E16BFDAEA4D}"/>
            </a:ext>
          </a:extLst>
        </p:cNvPr>
        <p:cNvGrpSpPr/>
        <p:nvPr/>
      </p:nvGrpSpPr>
      <p:grpSpPr>
        <a:xfrm>
          <a:off x="0" y="0"/>
          <a:ext cx="0" cy="0"/>
          <a:chOff x="0" y="0"/>
          <a:chExt cx="0" cy="0"/>
        </a:xfrm>
      </p:grpSpPr>
      <p:pic>
        <p:nvPicPr>
          <p:cNvPr id="2050" name="Picture 2" descr="Human rights are central to our commitment to the United Nations&quot; - GOV.UK">
            <a:extLst>
              <a:ext uri="{FF2B5EF4-FFF2-40B4-BE49-F238E27FC236}">
                <a16:creationId xmlns:a16="http://schemas.microsoft.com/office/drawing/2014/main" id="{03683C05-600A-5535-08CF-0ADD1AE2C207}"/>
              </a:ext>
            </a:extLst>
          </p:cNvPr>
          <p:cNvPicPr>
            <a:picLocks noChangeAspect="1" noChangeArrowheads="1"/>
          </p:cNvPicPr>
          <p:nvPr>
            <p:custDataLst>
              <p:tags r:id="rId1"/>
            </p:custDataLst>
          </p:nvPr>
        </p:nvPicPr>
        <p:blipFill>
          <a:blip r:embed="rId5" cstate="screen">
            <a:extLst>
              <a:ext uri="{28A0092B-C50C-407E-A947-70E740481C1C}">
                <a14:useLocalDpi xmlns:a14="http://schemas.microsoft.com/office/drawing/2010/main"/>
              </a:ext>
            </a:extLst>
          </a:blip>
          <a:srcRect/>
          <a:stretch>
            <a:fillRect/>
          </a:stretch>
        </p:blipFill>
        <p:spPr bwMode="auto">
          <a:xfrm>
            <a:off x="3702715" y="3105535"/>
            <a:ext cx="4786568" cy="3195838"/>
          </a:xfrm>
          <a:prstGeom prst="rect">
            <a:avLst/>
          </a:prstGeom>
          <a:noFill/>
          <a:ln>
            <a:solidFill>
              <a:schemeClr val="bg1">
                <a:lumMod val="95000"/>
              </a:schemeClr>
            </a:solidFill>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12CB6B1-D7D2-0FE1-8DF5-FBCBEDF85110}"/>
              </a:ext>
            </a:extLst>
          </p:cNvPr>
          <p:cNvSpPr txBox="1"/>
          <p:nvPr>
            <p:custDataLst>
              <p:tags r:id="rId2"/>
            </p:custDataLst>
          </p:nvPr>
        </p:nvSpPr>
        <p:spPr>
          <a:xfrm>
            <a:off x="1598645" y="1438354"/>
            <a:ext cx="9000000"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a:ea typeface="Verdana"/>
              </a:rPr>
              <a:t>Droit international protégeant les droits humains fondamentaux de chaque individu à tout moment</a:t>
            </a:r>
          </a:p>
          <a:p>
            <a:pPr marL="342900" indent="-342900">
              <a:spcBef>
                <a:spcPts val="600"/>
              </a:spcBef>
              <a:spcAft>
                <a:spcPts val="600"/>
              </a:spcAft>
              <a:buFont typeface="Arial" panose="020B0604020202020204" pitchFamily="34" charset="0"/>
              <a:buChar char="•"/>
            </a:pPr>
            <a:r>
              <a:rPr lang="fr-FR" sz="2000" dirty="0">
                <a:latin typeface="Verdana"/>
                <a:ea typeface="Verdana"/>
              </a:rPr>
              <a:t>S’applique à tous les êtres humains, en temps de guerre comme en temps de paix</a:t>
            </a:r>
          </a:p>
        </p:txBody>
      </p:sp>
      <p:sp>
        <p:nvSpPr>
          <p:cNvPr id="4" name="TextBox 3">
            <a:extLst>
              <a:ext uri="{FF2B5EF4-FFF2-40B4-BE49-F238E27FC236}">
                <a16:creationId xmlns:a16="http://schemas.microsoft.com/office/drawing/2014/main" id="{402E900F-34D0-84DC-DD3F-29E2C3C72D98}"/>
              </a:ext>
            </a:extLst>
          </p:cNvPr>
          <p:cNvSpPr txBox="1"/>
          <p:nvPr>
            <p:custDataLst>
              <p:tags r:id="rId3"/>
            </p:custDataLst>
          </p:nvPr>
        </p:nvSpPr>
        <p:spPr>
          <a:xfrm>
            <a:off x="1470211" y="740669"/>
            <a:ext cx="925157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Qu’est-ce que le droit international relatif aux droits humains ?</a:t>
            </a:r>
          </a:p>
        </p:txBody>
      </p:sp>
    </p:spTree>
    <p:extLst>
      <p:ext uri="{BB962C8B-B14F-4D97-AF65-F5344CB8AC3E}">
        <p14:creationId xmlns:p14="http://schemas.microsoft.com/office/powerpoint/2010/main" val="32119607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9CBFC98-A0B6-F89D-F659-B26EA66A9D80}"/>
            </a:ext>
          </a:extLst>
        </p:cNvPr>
        <p:cNvGrpSpPr/>
        <p:nvPr/>
      </p:nvGrpSpPr>
      <p:grpSpPr>
        <a:xfrm>
          <a:off x="0" y="0"/>
          <a:ext cx="0" cy="0"/>
          <a:chOff x="0" y="0"/>
          <a:chExt cx="0" cy="0"/>
        </a:xfrm>
      </p:grpSpPr>
      <p:sp>
        <p:nvSpPr>
          <p:cNvPr id="3" name="TextBox 2">
            <a:extLst>
              <a:ext uri="{FF2B5EF4-FFF2-40B4-BE49-F238E27FC236}">
                <a16:creationId xmlns:a16="http://schemas.microsoft.com/office/drawing/2014/main" id="{50398A16-02D0-0596-1B66-F8F145957A1F}"/>
              </a:ext>
            </a:extLst>
          </p:cNvPr>
          <p:cNvSpPr txBox="1"/>
          <p:nvPr>
            <p:custDataLst>
              <p:tags r:id="rId1"/>
            </p:custDataLst>
          </p:nvPr>
        </p:nvSpPr>
        <p:spPr>
          <a:xfrm>
            <a:off x="3921147" y="1398624"/>
            <a:ext cx="420759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fr-FR" sz="2000" b="1" dirty="0">
                <a:latin typeface="Verdana"/>
                <a:ea typeface="Verdana"/>
              </a:rPr>
              <a:t>Charte des Nations Unies</a:t>
            </a:r>
          </a:p>
        </p:txBody>
      </p:sp>
      <p:sp>
        <p:nvSpPr>
          <p:cNvPr id="2" name="Oval 1">
            <a:extLst>
              <a:ext uri="{FF2B5EF4-FFF2-40B4-BE49-F238E27FC236}">
                <a16:creationId xmlns:a16="http://schemas.microsoft.com/office/drawing/2014/main" id="{B8CC2765-A5A9-0635-290E-4C827C2ED3B2}"/>
              </a:ext>
            </a:extLst>
          </p:cNvPr>
          <p:cNvSpPr/>
          <p:nvPr>
            <p:custDataLst>
              <p:tags r:id="rId2"/>
            </p:custDataLst>
          </p:nvPr>
        </p:nvSpPr>
        <p:spPr>
          <a:xfrm>
            <a:off x="1884945" y="1913521"/>
            <a:ext cx="8280000" cy="2377183"/>
          </a:xfrm>
          <a:prstGeom prst="ellipse">
            <a:avLst/>
          </a:prstGeom>
          <a:solidFill>
            <a:srgbClr val="E5F3FF"/>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sz="2000" dirty="0">
              <a:solidFill>
                <a:schemeClr val="tx1"/>
              </a:solidFill>
              <a:latin typeface="Verdana" panose="020B0604030504040204" pitchFamily="34" charset="0"/>
              <a:ea typeface="Verdana" panose="020B0604030504040204" pitchFamily="34" charset="0"/>
            </a:endParaRPr>
          </a:p>
        </p:txBody>
      </p:sp>
      <p:sp>
        <p:nvSpPr>
          <p:cNvPr id="4" name="TextBox 3">
            <a:extLst>
              <a:ext uri="{FF2B5EF4-FFF2-40B4-BE49-F238E27FC236}">
                <a16:creationId xmlns:a16="http://schemas.microsoft.com/office/drawing/2014/main" id="{2D3BB539-ED3A-33D5-97C0-06FD6C2CEFCC}"/>
              </a:ext>
            </a:extLst>
          </p:cNvPr>
          <p:cNvSpPr txBox="1"/>
          <p:nvPr>
            <p:custDataLst>
              <p:tags r:id="rId3"/>
            </p:custDataLst>
          </p:nvPr>
        </p:nvSpPr>
        <p:spPr>
          <a:xfrm>
            <a:off x="2961705" y="2189122"/>
            <a:ext cx="6126480" cy="33855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fr-FR" sz="1600" b="1" dirty="0">
                <a:latin typeface="Verdana"/>
                <a:ea typeface="Verdana"/>
              </a:rPr>
              <a:t>Déclaration universelle des droits de l’homme</a:t>
            </a:r>
          </a:p>
        </p:txBody>
      </p:sp>
      <p:sp>
        <p:nvSpPr>
          <p:cNvPr id="6" name="TextBox 5">
            <a:extLst>
              <a:ext uri="{FF2B5EF4-FFF2-40B4-BE49-F238E27FC236}">
                <a16:creationId xmlns:a16="http://schemas.microsoft.com/office/drawing/2014/main" id="{8578D08C-5306-F451-2DF3-BAD5C444A6A6}"/>
              </a:ext>
            </a:extLst>
          </p:cNvPr>
          <p:cNvSpPr txBox="1"/>
          <p:nvPr>
            <p:custDataLst>
              <p:tags r:id="rId4"/>
            </p:custDataLst>
          </p:nvPr>
        </p:nvSpPr>
        <p:spPr>
          <a:xfrm>
            <a:off x="2027055" y="2930146"/>
            <a:ext cx="4189568"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fr-FR" sz="1600" b="1" dirty="0">
                <a:latin typeface="Verdana"/>
                <a:ea typeface="Verdana"/>
              </a:rPr>
              <a:t>Pacte international relatif aux droits économiques, sociaux et culturels</a:t>
            </a:r>
          </a:p>
        </p:txBody>
      </p:sp>
      <p:sp>
        <p:nvSpPr>
          <p:cNvPr id="7" name="TextBox 6">
            <a:extLst>
              <a:ext uri="{FF2B5EF4-FFF2-40B4-BE49-F238E27FC236}">
                <a16:creationId xmlns:a16="http://schemas.microsoft.com/office/drawing/2014/main" id="{2288BA1A-B7FE-B83F-3912-62F2C8863A41}"/>
              </a:ext>
            </a:extLst>
          </p:cNvPr>
          <p:cNvSpPr txBox="1"/>
          <p:nvPr>
            <p:custDataLst>
              <p:tags r:id="rId5"/>
            </p:custDataLst>
          </p:nvPr>
        </p:nvSpPr>
        <p:spPr>
          <a:xfrm>
            <a:off x="6496320" y="2944942"/>
            <a:ext cx="3284251"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fr-FR" sz="1600" b="1" dirty="0">
                <a:latin typeface="Verdana"/>
                <a:ea typeface="Verdana"/>
              </a:rPr>
              <a:t>Pacte international relatif aux droits civils et politiques</a:t>
            </a:r>
          </a:p>
        </p:txBody>
      </p:sp>
      <p:sp>
        <p:nvSpPr>
          <p:cNvPr id="9" name="TextBox 8">
            <a:extLst>
              <a:ext uri="{FF2B5EF4-FFF2-40B4-BE49-F238E27FC236}">
                <a16:creationId xmlns:a16="http://schemas.microsoft.com/office/drawing/2014/main" id="{E55EA4AC-23E2-0F61-314D-4D5AD25FBE51}"/>
              </a:ext>
            </a:extLst>
          </p:cNvPr>
          <p:cNvSpPr txBox="1"/>
          <p:nvPr>
            <p:custDataLst>
              <p:tags r:id="rId6"/>
            </p:custDataLst>
          </p:nvPr>
        </p:nvSpPr>
        <p:spPr>
          <a:xfrm>
            <a:off x="2961705" y="3723399"/>
            <a:ext cx="6126480" cy="29238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Bef>
                <a:spcPts val="600"/>
              </a:spcBef>
              <a:spcAft>
                <a:spcPts val="600"/>
              </a:spcAft>
            </a:pPr>
            <a:r>
              <a:rPr lang="fr-FR" sz="1300" i="1" dirty="0">
                <a:latin typeface="Verdana"/>
                <a:ea typeface="Verdana"/>
              </a:rPr>
              <a:t>(également appelée Charte internationale des droits de l’homme)</a:t>
            </a:r>
          </a:p>
        </p:txBody>
      </p:sp>
      <p:cxnSp>
        <p:nvCxnSpPr>
          <p:cNvPr id="11" name="Straight Connector 10">
            <a:extLst>
              <a:ext uri="{FF2B5EF4-FFF2-40B4-BE49-F238E27FC236}">
                <a16:creationId xmlns:a16="http://schemas.microsoft.com/office/drawing/2014/main" id="{7E131226-4268-3690-BB03-EAFC5503D718}"/>
              </a:ext>
            </a:extLst>
          </p:cNvPr>
          <p:cNvCxnSpPr>
            <a:cxnSpLocks/>
          </p:cNvCxnSpPr>
          <p:nvPr>
            <p:custDataLst>
              <p:tags r:id="rId7"/>
            </p:custDataLst>
          </p:nvPr>
        </p:nvCxnSpPr>
        <p:spPr>
          <a:xfrm>
            <a:off x="4001215" y="2704726"/>
            <a:ext cx="4189569" cy="605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60F3B256-B332-711B-DFD6-D96C5263DBFE}"/>
              </a:ext>
            </a:extLst>
          </p:cNvPr>
          <p:cNvCxnSpPr>
            <a:cxnSpLocks/>
          </p:cNvCxnSpPr>
          <p:nvPr>
            <p:custDataLst>
              <p:tags r:id="rId8"/>
            </p:custDataLst>
          </p:nvPr>
        </p:nvCxnSpPr>
        <p:spPr>
          <a:xfrm>
            <a:off x="4011847" y="2704845"/>
            <a:ext cx="0" cy="2683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83E19A6D-08A3-8A50-37F3-9AD85402760B}"/>
              </a:ext>
            </a:extLst>
          </p:cNvPr>
          <p:cNvCxnSpPr>
            <a:cxnSpLocks/>
          </p:cNvCxnSpPr>
          <p:nvPr>
            <p:custDataLst>
              <p:tags r:id="rId9"/>
            </p:custDataLst>
          </p:nvPr>
        </p:nvCxnSpPr>
        <p:spPr>
          <a:xfrm>
            <a:off x="8191989" y="2711166"/>
            <a:ext cx="0" cy="2683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799E2C60-907B-C5C4-8AC7-2A05AE4F22B6}"/>
              </a:ext>
            </a:extLst>
          </p:cNvPr>
          <p:cNvCxnSpPr>
            <a:cxnSpLocks/>
          </p:cNvCxnSpPr>
          <p:nvPr>
            <p:custDataLst>
              <p:tags r:id="rId10"/>
            </p:custDataLst>
          </p:nvPr>
        </p:nvCxnSpPr>
        <p:spPr>
          <a:xfrm>
            <a:off x="6067977" y="2427852"/>
            <a:ext cx="0" cy="2683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1D7A775D-BA70-7B05-6FF2-DDA25CBB2B12}"/>
              </a:ext>
            </a:extLst>
          </p:cNvPr>
          <p:cNvCxnSpPr/>
          <p:nvPr>
            <p:custDataLst>
              <p:tags r:id="rId11"/>
            </p:custDataLst>
          </p:nvPr>
        </p:nvCxnSpPr>
        <p:spPr>
          <a:xfrm>
            <a:off x="6024945" y="4309308"/>
            <a:ext cx="0" cy="40935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016483DA-E1BB-633D-A384-8456CCD15D27}"/>
              </a:ext>
            </a:extLst>
          </p:cNvPr>
          <p:cNvSpPr txBox="1"/>
          <p:nvPr>
            <p:custDataLst>
              <p:tags r:id="rId12"/>
            </p:custDataLst>
          </p:nvPr>
        </p:nvSpPr>
        <p:spPr>
          <a:xfrm>
            <a:off x="1524945" y="4773417"/>
            <a:ext cx="9000000" cy="338554"/>
          </a:xfrm>
          <a:prstGeom prst="rect">
            <a:avLst/>
          </a:prstGeom>
          <a:solidFill>
            <a:schemeClr val="bg1">
              <a:lumMod val="95000"/>
            </a:schemeClr>
          </a:solidFill>
        </p:spPr>
        <p:txBody>
          <a:bodyPr wrap="square" rtlCol="0">
            <a:spAutoFit/>
          </a:bodyPr>
          <a:lstStyle/>
          <a:p>
            <a:pPr algn="ctr"/>
            <a:r>
              <a:rPr lang="fr-FR" sz="1600" b="1" dirty="0">
                <a:latin typeface="Verdana" panose="020B0604030504040204" pitchFamily="34" charset="0"/>
                <a:ea typeface="Verdana" panose="020B0604030504040204" pitchFamily="34" charset="0"/>
              </a:rPr>
              <a:t>Domaines d’action des traités spécialisés en matière de droits humains</a:t>
            </a:r>
          </a:p>
        </p:txBody>
      </p:sp>
      <p:graphicFrame>
        <p:nvGraphicFramePr>
          <p:cNvPr id="22" name="Table 21">
            <a:extLst>
              <a:ext uri="{FF2B5EF4-FFF2-40B4-BE49-F238E27FC236}">
                <a16:creationId xmlns:a16="http://schemas.microsoft.com/office/drawing/2014/main" id="{EEF93E94-2410-DF53-F891-9902D06675B5}"/>
              </a:ext>
            </a:extLst>
          </p:cNvPr>
          <p:cNvGraphicFramePr>
            <a:graphicFrameLocks noGrp="1"/>
          </p:cNvGraphicFramePr>
          <p:nvPr>
            <p:custDataLst>
              <p:tags r:id="rId13"/>
            </p:custDataLst>
            <p:extLst>
              <p:ext uri="{D42A27DB-BD31-4B8C-83A1-F6EECF244321}">
                <p14:modId xmlns:p14="http://schemas.microsoft.com/office/powerpoint/2010/main" val="2749842296"/>
              </p:ext>
            </p:extLst>
          </p:nvPr>
        </p:nvGraphicFramePr>
        <p:xfrm>
          <a:off x="613186" y="5154554"/>
          <a:ext cx="10875978" cy="1127760"/>
        </p:xfrm>
        <a:graphic>
          <a:graphicData uri="http://schemas.openxmlformats.org/drawingml/2006/table">
            <a:tbl>
              <a:tblPr firstRow="1" bandRow="1">
                <a:tableStyleId>{5C22544A-7EE6-4342-B048-85BDC9FD1C3A}</a:tableStyleId>
              </a:tblPr>
              <a:tblGrid>
                <a:gridCol w="3625326">
                  <a:extLst>
                    <a:ext uri="{9D8B030D-6E8A-4147-A177-3AD203B41FA5}">
                      <a16:colId xmlns:a16="http://schemas.microsoft.com/office/drawing/2014/main" val="961047862"/>
                    </a:ext>
                  </a:extLst>
                </a:gridCol>
                <a:gridCol w="3625326">
                  <a:extLst>
                    <a:ext uri="{9D8B030D-6E8A-4147-A177-3AD203B41FA5}">
                      <a16:colId xmlns:a16="http://schemas.microsoft.com/office/drawing/2014/main" val="2596868283"/>
                    </a:ext>
                  </a:extLst>
                </a:gridCol>
                <a:gridCol w="3625326">
                  <a:extLst>
                    <a:ext uri="{9D8B030D-6E8A-4147-A177-3AD203B41FA5}">
                      <a16:colId xmlns:a16="http://schemas.microsoft.com/office/drawing/2014/main" val="1449600200"/>
                    </a:ext>
                  </a:extLst>
                </a:gridCol>
              </a:tblGrid>
              <a:tr h="370840">
                <a:tc>
                  <a:txBody>
                    <a:bodyPr/>
                    <a:lstStyle/>
                    <a:p>
                      <a:pPr algn="ctr">
                        <a:spcBef>
                          <a:spcPts val="600"/>
                        </a:spcBef>
                        <a:spcAft>
                          <a:spcPts val="600"/>
                        </a:spcAft>
                      </a:pPr>
                      <a:r>
                        <a:rPr lang="fr-FR" sz="1600" b="0" dirty="0">
                          <a:solidFill>
                            <a:schemeClr val="tx1"/>
                          </a:solidFill>
                          <a:latin typeface="Verdana" panose="020B0604030504040204" pitchFamily="34" charset="0"/>
                          <a:ea typeface="Verdana" panose="020B0604030504040204" pitchFamily="34" charset="0"/>
                        </a:rPr>
                        <a:t>Génocide</a:t>
                      </a:r>
                    </a:p>
                    <a:p>
                      <a:pPr algn="ctr">
                        <a:spcBef>
                          <a:spcPts val="600"/>
                        </a:spcBef>
                        <a:spcAft>
                          <a:spcPts val="600"/>
                        </a:spcAft>
                      </a:pPr>
                      <a:r>
                        <a:rPr lang="fr-FR" sz="1600" b="0" dirty="0">
                          <a:solidFill>
                            <a:schemeClr val="tx1"/>
                          </a:solidFill>
                          <a:latin typeface="Verdana" panose="020B0604030504040204" pitchFamily="34" charset="0"/>
                          <a:ea typeface="Verdana" panose="020B0604030504040204" pitchFamily="34" charset="0"/>
                        </a:rPr>
                        <a:t>Réfugiés</a:t>
                      </a:r>
                    </a:p>
                    <a:p>
                      <a:pPr algn="ctr">
                        <a:spcBef>
                          <a:spcPts val="600"/>
                        </a:spcBef>
                        <a:spcAft>
                          <a:spcPts val="600"/>
                        </a:spcAft>
                      </a:pPr>
                      <a:r>
                        <a:rPr lang="fr-FR" sz="1600" b="0" dirty="0">
                          <a:solidFill>
                            <a:schemeClr val="tx1"/>
                          </a:solidFill>
                          <a:latin typeface="Verdana" panose="020B0604030504040204" pitchFamily="34" charset="0"/>
                          <a:ea typeface="Verdana" panose="020B0604030504040204" pitchFamily="34" charset="0"/>
                        </a:rPr>
                        <a:t>Torture</a:t>
                      </a:r>
                    </a:p>
                  </a:txBody>
                  <a:tcPr>
                    <a:lnR w="12700" cap="flat" cmpd="sng" algn="ctr">
                      <a:solidFill>
                        <a:schemeClr val="tx1"/>
                      </a:solidFill>
                      <a:prstDash val="solid"/>
                      <a:round/>
                      <a:headEnd type="none" w="med" len="med"/>
                      <a:tailEnd type="none" w="med" len="med"/>
                    </a:lnR>
                    <a:noFill/>
                  </a:tcPr>
                </a:tc>
                <a:tc>
                  <a:txBody>
                    <a:bodyPr/>
                    <a:lstStyle/>
                    <a:p>
                      <a:pPr algn="ctr">
                        <a:spcBef>
                          <a:spcPts val="600"/>
                        </a:spcBef>
                        <a:spcAft>
                          <a:spcPts val="600"/>
                        </a:spcAft>
                      </a:pPr>
                      <a:r>
                        <a:rPr lang="fr-FR" sz="1600" b="0" dirty="0">
                          <a:solidFill>
                            <a:schemeClr val="tx1"/>
                          </a:solidFill>
                          <a:latin typeface="Verdana" panose="020B0604030504040204" pitchFamily="34" charset="0"/>
                          <a:ea typeface="Verdana" panose="020B0604030504040204" pitchFamily="34" charset="0"/>
                        </a:rPr>
                        <a:t>Discrimination raciale</a:t>
                      </a:r>
                    </a:p>
                    <a:p>
                      <a:pPr algn="ctr">
                        <a:spcBef>
                          <a:spcPts val="600"/>
                        </a:spcBef>
                        <a:spcAft>
                          <a:spcPts val="600"/>
                        </a:spcAft>
                      </a:pPr>
                      <a:r>
                        <a:rPr lang="fr-FR" sz="1600" b="0" dirty="0">
                          <a:solidFill>
                            <a:schemeClr val="tx1"/>
                          </a:solidFill>
                          <a:latin typeface="Verdana" panose="020B0604030504040204" pitchFamily="34" charset="0"/>
                          <a:ea typeface="Verdana" panose="020B0604030504040204" pitchFamily="34" charset="0"/>
                        </a:rPr>
                        <a:t>Handicaps</a:t>
                      </a:r>
                    </a:p>
                    <a:p>
                      <a:pPr algn="ctr">
                        <a:spcBef>
                          <a:spcPts val="600"/>
                        </a:spcBef>
                        <a:spcAft>
                          <a:spcPts val="600"/>
                        </a:spcAft>
                      </a:pPr>
                      <a:r>
                        <a:rPr lang="fr-FR" sz="1600" b="0" dirty="0">
                          <a:solidFill>
                            <a:schemeClr val="tx1"/>
                          </a:solidFill>
                          <a:latin typeface="Verdana"/>
                          <a:ea typeface="Verdana"/>
                        </a:rPr>
                        <a:t>Droits des enfants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noFill/>
                  </a:tcPr>
                </a:tc>
                <a:tc>
                  <a:txBody>
                    <a:bodyPr/>
                    <a:lstStyle/>
                    <a:p>
                      <a:pPr algn="ctr">
                        <a:spcBef>
                          <a:spcPts val="600"/>
                        </a:spcBef>
                        <a:spcAft>
                          <a:spcPts val="600"/>
                        </a:spcAft>
                      </a:pPr>
                      <a:r>
                        <a:rPr lang="fr-FR" sz="1600" b="0" dirty="0">
                          <a:solidFill>
                            <a:schemeClr val="tx1"/>
                          </a:solidFill>
                          <a:latin typeface="Verdana" panose="020B0604030504040204" pitchFamily="34" charset="0"/>
                          <a:ea typeface="Verdana" panose="020B0604030504040204" pitchFamily="34" charset="0"/>
                        </a:rPr>
                        <a:t>Traite d’êtres humains</a:t>
                      </a:r>
                    </a:p>
                    <a:p>
                      <a:pPr algn="ctr">
                        <a:spcBef>
                          <a:spcPts val="600"/>
                        </a:spcBef>
                        <a:spcAft>
                          <a:spcPts val="600"/>
                        </a:spcAft>
                      </a:pPr>
                      <a:r>
                        <a:rPr lang="fr-FR" sz="1600" b="0" dirty="0">
                          <a:solidFill>
                            <a:schemeClr val="tx1"/>
                          </a:solidFill>
                          <a:latin typeface="Verdana" panose="020B0604030504040204" pitchFamily="34" charset="0"/>
                          <a:ea typeface="Verdana" panose="020B0604030504040204" pitchFamily="34" charset="0"/>
                        </a:rPr>
                        <a:t>Disparition</a:t>
                      </a:r>
                    </a:p>
                    <a:p>
                      <a:pPr algn="ctr">
                        <a:spcBef>
                          <a:spcPts val="600"/>
                        </a:spcBef>
                        <a:spcAft>
                          <a:spcPts val="600"/>
                        </a:spcAft>
                      </a:pPr>
                      <a:r>
                        <a:rPr lang="fr-FR" sz="1400" b="0" dirty="0">
                          <a:solidFill>
                            <a:schemeClr val="tx1"/>
                          </a:solidFill>
                          <a:latin typeface="Verdana" panose="020B0604030504040204" pitchFamily="34" charset="0"/>
                          <a:ea typeface="Verdana" panose="020B0604030504040204" pitchFamily="34" charset="0"/>
                        </a:rPr>
                        <a:t>Discrimination à l’égard des femmes</a:t>
                      </a:r>
                    </a:p>
                  </a:txBody>
                  <a:tcPr>
                    <a:lnL w="12700" cap="flat" cmpd="sng" algn="ctr">
                      <a:solidFill>
                        <a:schemeClr val="tx1"/>
                      </a:solidFill>
                      <a:prstDash val="solid"/>
                      <a:round/>
                      <a:headEnd type="none" w="med" len="med"/>
                      <a:tailEnd type="none" w="med" len="med"/>
                    </a:lnL>
                    <a:noFill/>
                  </a:tcPr>
                </a:tc>
                <a:extLst>
                  <a:ext uri="{0D108BD9-81ED-4DB2-BD59-A6C34878D82A}">
                    <a16:rowId xmlns:a16="http://schemas.microsoft.com/office/drawing/2014/main" val="1382539306"/>
                  </a:ext>
                </a:extLst>
              </a:tr>
            </a:tbl>
          </a:graphicData>
        </a:graphic>
      </p:graphicFrame>
      <p:sp>
        <p:nvSpPr>
          <p:cNvPr id="10" name="TextBox 9">
            <a:extLst>
              <a:ext uri="{FF2B5EF4-FFF2-40B4-BE49-F238E27FC236}">
                <a16:creationId xmlns:a16="http://schemas.microsoft.com/office/drawing/2014/main" id="{B270D9F5-5B49-5113-C483-CC1264F1357F}"/>
              </a:ext>
            </a:extLst>
          </p:cNvPr>
          <p:cNvSpPr txBox="1"/>
          <p:nvPr>
            <p:custDataLst>
              <p:tags r:id="rId14"/>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Droits humains – Sources juridiques</a:t>
            </a:r>
          </a:p>
        </p:txBody>
      </p:sp>
    </p:spTree>
    <p:extLst>
      <p:ext uri="{BB962C8B-B14F-4D97-AF65-F5344CB8AC3E}">
        <p14:creationId xmlns:p14="http://schemas.microsoft.com/office/powerpoint/2010/main" val="892774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F3C437C-BB82-929D-7C86-00CFD544FFE7}"/>
            </a:ext>
          </a:extLst>
        </p:cNvPr>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C607E4A5-6A71-1981-9AD6-5DDBFC9703E9}"/>
              </a:ext>
            </a:extLst>
          </p:cNvPr>
          <p:cNvCxnSpPr>
            <a:cxnSpLocks/>
          </p:cNvCxnSpPr>
          <p:nvPr>
            <p:custDataLst>
              <p:tags r:id="rId1"/>
            </p:custDataLst>
          </p:nvPr>
        </p:nvCxnSpPr>
        <p:spPr>
          <a:xfrm>
            <a:off x="8190784" y="2909235"/>
            <a:ext cx="0" cy="26835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37A5790-2187-A1BB-2CE8-63161D8FB357}"/>
              </a:ext>
            </a:extLst>
          </p:cNvPr>
          <p:cNvCxnSpPr>
            <a:cxnSpLocks/>
          </p:cNvCxnSpPr>
          <p:nvPr>
            <p:custDataLst>
              <p:tags r:id="rId2"/>
            </p:custDataLst>
          </p:nvPr>
        </p:nvCxnSpPr>
        <p:spPr>
          <a:xfrm>
            <a:off x="6024945" y="2659217"/>
            <a:ext cx="0" cy="26835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1EF33B3C-7BEF-7EB1-F339-41EC5FBB4467}"/>
              </a:ext>
            </a:extLst>
          </p:cNvPr>
          <p:cNvSpPr txBox="1"/>
          <p:nvPr>
            <p:custDataLst>
              <p:tags r:id="rId3"/>
            </p:custDataLst>
          </p:nvPr>
        </p:nvSpPr>
        <p:spPr>
          <a:xfrm>
            <a:off x="1595999" y="2228671"/>
            <a:ext cx="9000000" cy="24006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a:ea typeface="Verdana"/>
              </a:rPr>
              <a:t>« Droit de la guerre » ou « droit des conflits armés »</a:t>
            </a:r>
          </a:p>
          <a:p>
            <a:pPr marL="342900" indent="-342900">
              <a:spcBef>
                <a:spcPts val="600"/>
              </a:spcBef>
              <a:spcAft>
                <a:spcPts val="600"/>
              </a:spcAft>
              <a:buFont typeface="Arial" panose="020B0604020202020204" pitchFamily="34" charset="0"/>
              <a:buChar char="•"/>
            </a:pPr>
            <a:r>
              <a:rPr lang="fr-FR" sz="2000" b="1" dirty="0">
                <a:latin typeface="Verdana"/>
                <a:ea typeface="Verdana"/>
              </a:rPr>
              <a:t>S’applique en cas de conflit armé</a:t>
            </a:r>
          </a:p>
          <a:p>
            <a:pPr marL="342900" indent="-342900">
              <a:spcBef>
                <a:spcPts val="600"/>
              </a:spcBef>
              <a:spcAft>
                <a:spcPts val="600"/>
              </a:spcAft>
              <a:buFont typeface="Arial" panose="020B0604020202020204" pitchFamily="34" charset="0"/>
              <a:buChar char="•"/>
            </a:pPr>
            <a:r>
              <a:rPr lang="fr-FR" sz="2000" dirty="0">
                <a:latin typeface="Verdana"/>
                <a:ea typeface="Verdana"/>
              </a:rPr>
              <a:t>Limite l’impact négatif des conflits armés et réduit les souffrances pendant les guerres</a:t>
            </a:r>
          </a:p>
          <a:p>
            <a:pPr marL="342900" indent="-342900">
              <a:spcBef>
                <a:spcPts val="600"/>
              </a:spcBef>
              <a:spcAft>
                <a:spcPts val="600"/>
              </a:spcAft>
              <a:buFont typeface="Arial" panose="020B0604020202020204" pitchFamily="34" charset="0"/>
              <a:buChar char="•"/>
            </a:pPr>
            <a:r>
              <a:rPr lang="fr-FR" sz="2000" dirty="0">
                <a:latin typeface="Verdana"/>
                <a:ea typeface="Verdana"/>
              </a:rPr>
              <a:t>Les individus sont protégés par le droit international humanitaire s’ils ne participent pas ou plus aux hostilités</a:t>
            </a:r>
          </a:p>
        </p:txBody>
      </p:sp>
      <p:sp>
        <p:nvSpPr>
          <p:cNvPr id="4" name="TextBox 3">
            <a:extLst>
              <a:ext uri="{FF2B5EF4-FFF2-40B4-BE49-F238E27FC236}">
                <a16:creationId xmlns:a16="http://schemas.microsoft.com/office/drawing/2014/main" id="{A952D517-41F5-CC30-014C-55B843EF55A2}"/>
              </a:ext>
            </a:extLst>
          </p:cNvPr>
          <p:cNvSpPr txBox="1"/>
          <p:nvPr>
            <p:custDataLst>
              <p:tags r:id="rId4"/>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Qu’est-ce que le droit international humanitaire ?</a:t>
            </a:r>
          </a:p>
        </p:txBody>
      </p:sp>
    </p:spTree>
    <p:extLst>
      <p:ext uri="{BB962C8B-B14F-4D97-AF65-F5344CB8AC3E}">
        <p14:creationId xmlns:p14="http://schemas.microsoft.com/office/powerpoint/2010/main" val="314419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F3C437C-BB82-929D-7C86-00CFD544FFE7}"/>
            </a:ext>
          </a:extLst>
        </p:cNvPr>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C607E4A5-6A71-1981-9AD6-5DDBFC9703E9}"/>
              </a:ext>
            </a:extLst>
          </p:cNvPr>
          <p:cNvCxnSpPr>
            <a:cxnSpLocks/>
          </p:cNvCxnSpPr>
          <p:nvPr>
            <p:custDataLst>
              <p:tags r:id="rId1"/>
            </p:custDataLst>
          </p:nvPr>
        </p:nvCxnSpPr>
        <p:spPr>
          <a:xfrm>
            <a:off x="8190784" y="2909235"/>
            <a:ext cx="0" cy="26835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37A5790-2187-A1BB-2CE8-63161D8FB357}"/>
              </a:ext>
            </a:extLst>
          </p:cNvPr>
          <p:cNvCxnSpPr>
            <a:cxnSpLocks/>
          </p:cNvCxnSpPr>
          <p:nvPr>
            <p:custDataLst>
              <p:tags r:id="rId2"/>
            </p:custDataLst>
          </p:nvPr>
        </p:nvCxnSpPr>
        <p:spPr>
          <a:xfrm>
            <a:off x="6024945" y="2659217"/>
            <a:ext cx="0" cy="26835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pic>
        <p:nvPicPr>
          <p:cNvPr id="3074" name="Picture 2" descr="Protocols Additional to the Geneva Conventions of 12 August. Rev. ed.  1949.: Cross, International Committee of the Red: 9782881450280:  Amazon.com: Books">
            <a:extLst>
              <a:ext uri="{FF2B5EF4-FFF2-40B4-BE49-F238E27FC236}">
                <a16:creationId xmlns:a16="http://schemas.microsoft.com/office/drawing/2014/main" id="{5AF7EB1E-6E5D-38F0-C19E-EBE92916D960}"/>
              </a:ext>
            </a:extLst>
          </p:cNvPr>
          <p:cNvPicPr>
            <a:picLocks noChangeAspect="1" noChangeArrowheads="1"/>
          </p:cNvPicPr>
          <p:nvPr>
            <p:custDataLst>
              <p:tags r:id="rId3"/>
            </p:custDataLst>
          </p:nvPr>
        </p:nvPicPr>
        <p:blipFill>
          <a:blip r:embed="rId8" cstate="screen">
            <a:extLst>
              <a:ext uri="{28A0092B-C50C-407E-A947-70E740481C1C}">
                <a14:useLocalDpi xmlns:a14="http://schemas.microsoft.com/office/drawing/2010/main"/>
              </a:ext>
            </a:extLst>
          </a:blip>
          <a:srcRect/>
          <a:stretch>
            <a:fillRect/>
          </a:stretch>
        </p:blipFill>
        <p:spPr bwMode="auto">
          <a:xfrm>
            <a:off x="3103628" y="4247649"/>
            <a:ext cx="2285646" cy="3237374"/>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EF33B3C-7BEF-7EB1-F339-41EC5FBB4467}"/>
              </a:ext>
            </a:extLst>
          </p:cNvPr>
          <p:cNvSpPr txBox="1"/>
          <p:nvPr>
            <p:custDataLst>
              <p:tags r:id="rId4"/>
            </p:custDataLst>
          </p:nvPr>
        </p:nvSpPr>
        <p:spPr>
          <a:xfrm>
            <a:off x="1387736" y="1438354"/>
            <a:ext cx="9595822" cy="24006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b="1" dirty="0">
                <a:latin typeface="Verdana"/>
                <a:ea typeface="Verdana"/>
              </a:rPr>
              <a:t>Les Conventions de Genève (1949) énoncent des accords sur le comportement des États et des personnes en temps de guerre et de conflit et contiennent les principales règles du DIH</a:t>
            </a:r>
          </a:p>
          <a:p>
            <a:pPr marL="342900" indent="-342900">
              <a:spcBef>
                <a:spcPts val="600"/>
              </a:spcBef>
              <a:spcAft>
                <a:spcPts val="600"/>
              </a:spcAft>
              <a:buFont typeface="Arial" panose="020B0604020202020204" pitchFamily="34" charset="0"/>
              <a:buChar char="•"/>
            </a:pPr>
            <a:r>
              <a:rPr lang="fr-FR" sz="2000" b="1" dirty="0">
                <a:latin typeface="Verdana"/>
                <a:ea typeface="Verdana"/>
              </a:rPr>
              <a:t>Notamment :</a:t>
            </a:r>
          </a:p>
          <a:p>
            <a:pPr marL="739775" indent="-342900">
              <a:spcBef>
                <a:spcPts val="600"/>
              </a:spcBef>
              <a:spcAft>
                <a:spcPts val="600"/>
              </a:spcAft>
              <a:buFont typeface="Verdana" panose="020B0604030504040204" pitchFamily="34" charset="0"/>
              <a:buChar char="-"/>
            </a:pPr>
            <a:r>
              <a:rPr lang="fr-FR" sz="2000" dirty="0">
                <a:latin typeface="Verdana"/>
                <a:ea typeface="Verdana"/>
              </a:rPr>
              <a:t>Les principes de proportionnalité et de nécessité</a:t>
            </a:r>
          </a:p>
          <a:p>
            <a:pPr marL="739775" indent="-342900">
              <a:spcBef>
                <a:spcPts val="600"/>
              </a:spcBef>
              <a:spcAft>
                <a:spcPts val="600"/>
              </a:spcAft>
              <a:buFont typeface="Verdana" panose="020B0604030504040204" pitchFamily="34" charset="0"/>
              <a:buChar char="-"/>
            </a:pPr>
            <a:r>
              <a:rPr lang="fr-FR" sz="2000" dirty="0">
                <a:latin typeface="Verdana"/>
                <a:ea typeface="Verdana"/>
              </a:rPr>
              <a:t>L’interdiction d’infliger des souffrances</a:t>
            </a:r>
          </a:p>
        </p:txBody>
      </p:sp>
      <p:sp>
        <p:nvSpPr>
          <p:cNvPr id="4" name="TextBox 3">
            <a:extLst>
              <a:ext uri="{FF2B5EF4-FFF2-40B4-BE49-F238E27FC236}">
                <a16:creationId xmlns:a16="http://schemas.microsoft.com/office/drawing/2014/main" id="{A952D517-41F5-CC30-014C-55B843EF55A2}"/>
              </a:ext>
            </a:extLst>
          </p:cNvPr>
          <p:cNvSpPr txBox="1"/>
          <p:nvPr>
            <p:custDataLst>
              <p:tags r:id="rId5"/>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Droit humanitaire – Sources juridiques</a:t>
            </a:r>
          </a:p>
        </p:txBody>
      </p:sp>
      <p:pic>
        <p:nvPicPr>
          <p:cNvPr id="7" name="Picture 6">
            <a:extLst>
              <a:ext uri="{FF2B5EF4-FFF2-40B4-BE49-F238E27FC236}">
                <a16:creationId xmlns:a16="http://schemas.microsoft.com/office/drawing/2014/main" id="{E2BAACF0-4C94-2CB3-D376-C1346AE6FC1E}"/>
              </a:ext>
            </a:extLst>
          </p:cNvPr>
          <p:cNvPicPr>
            <a:picLocks noChangeAspect="1"/>
          </p:cNvPicPr>
          <p:nvPr>
            <p:custDataLst>
              <p:tags r:id="rId6"/>
            </p:custDataLst>
          </p:nvPr>
        </p:nvPicPr>
        <p:blipFill>
          <a:blip r:embed="rId9"/>
          <a:stretch>
            <a:fillRect/>
          </a:stretch>
        </p:blipFill>
        <p:spPr>
          <a:xfrm>
            <a:off x="6300382" y="4247649"/>
            <a:ext cx="3316473" cy="3237374"/>
          </a:xfrm>
          <a:prstGeom prst="rect">
            <a:avLst/>
          </a:prstGeom>
          <a:ln>
            <a:noFill/>
          </a:ln>
        </p:spPr>
      </p:pic>
    </p:spTree>
    <p:extLst>
      <p:ext uri="{BB962C8B-B14F-4D97-AF65-F5344CB8AC3E}">
        <p14:creationId xmlns:p14="http://schemas.microsoft.com/office/powerpoint/2010/main" val="484216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AF0AD61-F0FE-B665-71C8-C9F5BEDBA06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07C4840-CBB0-B638-BA48-48B2DC1D27FF}"/>
              </a:ext>
            </a:extLst>
          </p:cNvPr>
          <p:cNvSpPr txBox="1"/>
          <p:nvPr>
            <p:custDataLst>
              <p:tags r:id="rId1"/>
            </p:custDataLst>
          </p:nvPr>
        </p:nvSpPr>
        <p:spPr>
          <a:xfrm>
            <a:off x="1598645" y="1438354"/>
            <a:ext cx="9000000"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spcBef>
                <a:spcPts val="600"/>
              </a:spcBef>
              <a:spcAft>
                <a:spcPts val="600"/>
              </a:spcAft>
              <a:buFont typeface="+mj-lt"/>
              <a:buAutoNum type="arabicPeriod"/>
            </a:pPr>
            <a:r>
              <a:rPr lang="fr-FR" sz="2000" dirty="0">
                <a:latin typeface="Verdana"/>
                <a:ea typeface="Verdana"/>
              </a:rPr>
              <a:t>Les cibles civiles ne peuvent être attaquées. Seules les attaques contre des objectifs militaires sont autorisées.</a:t>
            </a:r>
          </a:p>
          <a:p>
            <a:pPr marL="457200" indent="-457200">
              <a:spcBef>
                <a:spcPts val="600"/>
              </a:spcBef>
              <a:spcAft>
                <a:spcPts val="600"/>
              </a:spcAft>
              <a:buFont typeface="+mj-lt"/>
              <a:buAutoNum type="arabicPeriod"/>
            </a:pPr>
            <a:r>
              <a:rPr lang="fr-FR" sz="2000" dirty="0">
                <a:latin typeface="Verdana"/>
                <a:ea typeface="Verdana"/>
              </a:rPr>
              <a:t>Les civils et toute personne ne participant plus aux hostilités doivent être respectés et traités avec humanité. </a:t>
            </a:r>
          </a:p>
          <a:p>
            <a:pPr marL="457200" indent="-457200">
              <a:spcBef>
                <a:spcPts val="600"/>
              </a:spcBef>
              <a:spcAft>
                <a:spcPts val="600"/>
              </a:spcAft>
              <a:buFont typeface="+mj-lt"/>
              <a:buAutoNum type="arabicPeriod"/>
            </a:pPr>
            <a:r>
              <a:rPr lang="fr-FR" sz="2000" dirty="0">
                <a:latin typeface="Verdana"/>
                <a:ea typeface="Verdana"/>
              </a:rPr>
              <a:t>Toute personne qui se rend ou qui cesse de combattre (par exemple, un blessé) ne peut être attaquée.</a:t>
            </a:r>
          </a:p>
          <a:p>
            <a:pPr marL="457200" indent="-457200">
              <a:spcBef>
                <a:spcPts val="600"/>
              </a:spcBef>
              <a:spcAft>
                <a:spcPts val="600"/>
              </a:spcAft>
              <a:buFont typeface="+mj-lt"/>
              <a:buAutoNum type="arabicPeriod"/>
            </a:pPr>
            <a:r>
              <a:rPr lang="fr-FR" sz="2000" dirty="0">
                <a:latin typeface="Verdana"/>
                <a:ea typeface="Verdana"/>
              </a:rPr>
              <a:t>La torture est interdite en tout temps et en toutes circonstances.</a:t>
            </a:r>
          </a:p>
          <a:p>
            <a:pPr marL="457200" indent="-457200">
              <a:spcBef>
                <a:spcPts val="600"/>
              </a:spcBef>
              <a:spcAft>
                <a:spcPts val="600"/>
              </a:spcAft>
              <a:buFont typeface="+mj-lt"/>
              <a:buAutoNum type="arabicPeriod"/>
            </a:pPr>
            <a:r>
              <a:rPr lang="fr-FR" sz="2000" dirty="0">
                <a:latin typeface="Verdana"/>
                <a:ea typeface="Verdana"/>
              </a:rPr>
              <a:t>Les combattants et les civils capturés doivent être respectés et protégés.</a:t>
            </a:r>
          </a:p>
          <a:p>
            <a:pPr marL="457200" indent="-457200">
              <a:spcBef>
                <a:spcPts val="600"/>
              </a:spcBef>
              <a:spcAft>
                <a:spcPts val="600"/>
              </a:spcAft>
              <a:buFont typeface="+mj-lt"/>
              <a:buAutoNum type="arabicPeriod"/>
            </a:pPr>
            <a:r>
              <a:rPr lang="fr-FR" sz="2000" dirty="0">
                <a:latin typeface="Verdana"/>
                <a:ea typeface="Verdana"/>
              </a:rPr>
              <a:t>Il est interdit d’utiliser des armes ou des méthodes de guerre susceptibles de causer des blessures excessives ou des souffrances inutiles.</a:t>
            </a:r>
          </a:p>
        </p:txBody>
      </p:sp>
      <p:sp>
        <p:nvSpPr>
          <p:cNvPr id="4" name="TextBox 3">
            <a:extLst>
              <a:ext uri="{FF2B5EF4-FFF2-40B4-BE49-F238E27FC236}">
                <a16:creationId xmlns:a16="http://schemas.microsoft.com/office/drawing/2014/main" id="{228B1078-42B0-0C03-0E6A-47E781BA3749}"/>
              </a:ext>
            </a:extLst>
          </p:cNvPr>
          <p:cNvSpPr txBox="1"/>
          <p:nvPr>
            <p:custDataLst>
              <p:tags r:id="rId2"/>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Règles essentielles du droit international humanitaire</a:t>
            </a:r>
          </a:p>
        </p:txBody>
      </p:sp>
    </p:spTree>
    <p:extLst>
      <p:ext uri="{BB962C8B-B14F-4D97-AF65-F5344CB8AC3E}">
        <p14:creationId xmlns:p14="http://schemas.microsoft.com/office/powerpoint/2010/main" val="2159503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5CEE61C-F154-7592-D883-3D4DF4888D3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00316C68-4C51-AA6E-523C-9CAEE95DE1E8}"/>
              </a:ext>
            </a:extLst>
          </p:cNvPr>
          <p:cNvSpPr txBox="1"/>
          <p:nvPr>
            <p:custDataLst>
              <p:tags r:id="rId1"/>
            </p:custDataLst>
          </p:nvPr>
        </p:nvSpPr>
        <p:spPr>
          <a:xfrm>
            <a:off x="1494982" y="1427596"/>
            <a:ext cx="9202033" cy="34778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dirty="0">
                <a:latin typeface="Verdana"/>
                <a:ea typeface="Verdana"/>
              </a:rPr>
              <a:t>7. Les blessés et les malades doivent être recueillis et soignés.</a:t>
            </a:r>
          </a:p>
          <a:p>
            <a:pPr>
              <a:spcBef>
                <a:spcPts val="600"/>
              </a:spcBef>
              <a:spcAft>
                <a:spcPts val="600"/>
              </a:spcAft>
            </a:pPr>
            <a:r>
              <a:rPr lang="fr-FR" sz="2000" dirty="0">
                <a:latin typeface="Verdana"/>
                <a:ea typeface="Verdana"/>
              </a:rPr>
              <a:t>8. Le personnel médical et les établissements, transports et équipements médicaux doivent être respectés et protégés.</a:t>
            </a:r>
          </a:p>
          <a:p>
            <a:pPr>
              <a:spcBef>
                <a:spcPts val="600"/>
              </a:spcBef>
              <a:spcAft>
                <a:spcPts val="600"/>
              </a:spcAft>
            </a:pPr>
            <a:r>
              <a:rPr lang="fr-FR" sz="2000" dirty="0">
                <a:latin typeface="Verdana"/>
                <a:ea typeface="Verdana"/>
              </a:rPr>
              <a:t>9. Les emblèmes de la Croix-Rouge, du Croissant-Rouge et du Cristal-Rouge sont des symboles d’assistance et doivent être respectés.</a:t>
            </a:r>
          </a:p>
          <a:p>
            <a:pPr>
              <a:spcBef>
                <a:spcPts val="600"/>
              </a:spcBef>
              <a:spcAft>
                <a:spcPts val="600"/>
              </a:spcAft>
            </a:pPr>
            <a:r>
              <a:rPr lang="fr-FR" sz="2000" dirty="0">
                <a:latin typeface="Verdana"/>
                <a:ea typeface="Verdana"/>
              </a:rPr>
              <a:t>10. La prévention et la poursuite des crimes de guerre couvrent les attaques contre les civils, le recrutement d’enfants comme soldats, la torture des prisonniers et les violences sexuelles. </a:t>
            </a:r>
          </a:p>
          <a:p>
            <a:pPr>
              <a:spcBef>
                <a:spcPts val="600"/>
              </a:spcBef>
              <a:spcAft>
                <a:spcPts val="600"/>
              </a:spcAft>
            </a:pPr>
            <a:endParaRPr lang="en-US" sz="2000" dirty="0">
              <a:latin typeface="Verdana"/>
              <a:ea typeface="Verdana"/>
            </a:endParaRPr>
          </a:p>
        </p:txBody>
      </p:sp>
      <p:sp>
        <p:nvSpPr>
          <p:cNvPr id="4" name="TextBox 3">
            <a:extLst>
              <a:ext uri="{FF2B5EF4-FFF2-40B4-BE49-F238E27FC236}">
                <a16:creationId xmlns:a16="http://schemas.microsoft.com/office/drawing/2014/main" id="{8546569D-0997-407E-C5C9-FDF5A0C9DF85}"/>
              </a:ext>
            </a:extLst>
          </p:cNvPr>
          <p:cNvSpPr txBox="1"/>
          <p:nvPr>
            <p:custDataLst>
              <p:tags r:id="rId2"/>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Règles essentielles du droit international humanitaire</a:t>
            </a:r>
          </a:p>
        </p:txBody>
      </p:sp>
      <p:pic>
        <p:nvPicPr>
          <p:cNvPr id="3" name="Picture 2" descr="Know Your Red Crosses: Is the International Committee of the Red Cross  Disservicing America? | Charity Ratings | Donating Tips | Best Charities |  CharityWatch">
            <a:extLst>
              <a:ext uri="{FF2B5EF4-FFF2-40B4-BE49-F238E27FC236}">
                <a16:creationId xmlns:a16="http://schemas.microsoft.com/office/drawing/2014/main" id="{641C35E4-6D89-183A-D9CE-02974330986A}"/>
              </a:ext>
            </a:extLst>
          </p:cNvPr>
          <p:cNvPicPr>
            <a:picLocks noChangeAspect="1" noChangeArrowheads="1"/>
          </p:cNvPicPr>
          <p:nvPr>
            <p:custDataLst>
              <p:tags r:id="rId3"/>
            </p:custDataLst>
          </p:nvPr>
        </p:nvPicPr>
        <p:blipFill>
          <a:blip r:embed="rId5">
            <a:extLst>
              <a:ext uri="{28A0092B-C50C-407E-A947-70E740481C1C}">
                <a14:useLocalDpi xmlns:a14="http://schemas.microsoft.com/office/drawing/2010/main"/>
              </a:ext>
            </a:extLst>
          </a:blip>
          <a:srcRect/>
          <a:stretch>
            <a:fillRect/>
          </a:stretch>
        </p:blipFill>
        <p:spPr bwMode="auto">
          <a:xfrm>
            <a:off x="4286249" y="4693550"/>
            <a:ext cx="3619500" cy="20383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71902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926C7BA-B712-9C62-EBAC-B017C637AA5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43875CC-5755-24E8-39C1-860F9C5466EB}"/>
              </a:ext>
            </a:extLst>
          </p:cNvPr>
          <p:cNvSpPr txBox="1"/>
          <p:nvPr>
            <p:custDataLst>
              <p:tags r:id="rId1"/>
            </p:custDataLst>
          </p:nvPr>
        </p:nvSpPr>
        <p:spPr>
          <a:xfrm>
            <a:off x="1598645" y="1438354"/>
            <a:ext cx="9500439"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a:ea typeface="Verdana"/>
              </a:rPr>
              <a:t>Encadrent l’</a:t>
            </a:r>
            <a:r>
              <a:rPr lang="fr-FR" sz="2000" b="1" dirty="0">
                <a:latin typeface="Verdana"/>
                <a:ea typeface="Verdana"/>
              </a:rPr>
              <a:t>emploi de la force</a:t>
            </a:r>
            <a:r>
              <a:rPr lang="fr-FR" sz="2000" dirty="0">
                <a:latin typeface="Verdana"/>
                <a:ea typeface="Verdana"/>
              </a:rPr>
              <a:t> et comprend des contraintes et des limites (portée).</a:t>
            </a:r>
          </a:p>
          <a:p>
            <a:pPr marL="342900" indent="-342900">
              <a:spcBef>
                <a:spcPts val="600"/>
              </a:spcBef>
              <a:spcAft>
                <a:spcPts val="600"/>
              </a:spcAft>
              <a:buFont typeface="Arial" panose="020B0604020202020204" pitchFamily="34" charset="0"/>
              <a:buChar char="•"/>
            </a:pPr>
            <a:r>
              <a:rPr lang="fr-FR" sz="2000" dirty="0">
                <a:latin typeface="Verdana"/>
                <a:ea typeface="Verdana"/>
              </a:rPr>
              <a:t>Les RDE guident la composante militaire et les DRF la composante police. </a:t>
            </a:r>
          </a:p>
          <a:p>
            <a:pPr marL="342900" indent="-342900">
              <a:spcBef>
                <a:spcPts val="600"/>
              </a:spcBef>
              <a:spcAft>
                <a:spcPts val="600"/>
              </a:spcAft>
              <a:buFont typeface="Arial" panose="020B0604020202020204" pitchFamily="34" charset="0"/>
              <a:buChar char="•"/>
            </a:pPr>
            <a:r>
              <a:rPr lang="fr-FR" sz="2000" dirty="0">
                <a:latin typeface="Verdana"/>
                <a:ea typeface="Verdana"/>
              </a:rPr>
              <a:t>Conformément au mandat du Conseil de sécurité, à la Charte et au droit international.</a:t>
            </a:r>
          </a:p>
        </p:txBody>
      </p:sp>
      <p:sp>
        <p:nvSpPr>
          <p:cNvPr id="4" name="TextBox 3">
            <a:extLst>
              <a:ext uri="{FF2B5EF4-FFF2-40B4-BE49-F238E27FC236}">
                <a16:creationId xmlns:a16="http://schemas.microsoft.com/office/drawing/2014/main" id="{F1755111-27B8-09A2-F642-4E459E8235EB}"/>
              </a:ext>
            </a:extLst>
          </p:cNvPr>
          <p:cNvSpPr txBox="1"/>
          <p:nvPr>
            <p:custDataLst>
              <p:tags r:id="rId2"/>
            </p:custDataLst>
          </p:nvPr>
        </p:nvSpPr>
        <p:spPr>
          <a:xfrm>
            <a:off x="897007" y="719493"/>
            <a:ext cx="10397984"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Règles d’engagement (RDE) et directives sur le recours à la force (DRF)</a:t>
            </a:r>
          </a:p>
        </p:txBody>
      </p:sp>
      <p:pic>
        <p:nvPicPr>
          <p:cNvPr id="12" name="Picture 11">
            <a:extLst>
              <a:ext uri="{FF2B5EF4-FFF2-40B4-BE49-F238E27FC236}">
                <a16:creationId xmlns:a16="http://schemas.microsoft.com/office/drawing/2014/main" id="{248F03DD-09F2-7E00-3099-6C8277021537}"/>
              </a:ext>
            </a:extLst>
          </p:cNvPr>
          <p:cNvPicPr>
            <a:picLocks noChangeAspect="1"/>
          </p:cNvPicPr>
          <p:nvPr>
            <p:custDataLst>
              <p:tags r:id="rId3"/>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p:blipFill>
        <p:spPr>
          <a:xfrm>
            <a:off x="2666999" y="3788431"/>
            <a:ext cx="6858000" cy="2559252"/>
          </a:xfrm>
          <a:prstGeom prst="rect">
            <a:avLst/>
          </a:prstGeom>
        </p:spPr>
      </p:pic>
    </p:spTree>
    <p:extLst>
      <p:ext uri="{BB962C8B-B14F-4D97-AF65-F5344CB8AC3E}">
        <p14:creationId xmlns:p14="http://schemas.microsoft.com/office/powerpoint/2010/main" val="3108624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E7BB45E-6123-A6F9-716E-1F16674755A2}"/>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CC32DB9B-CCF7-315C-47E7-AA07DADC3532}"/>
              </a:ext>
            </a:extLst>
          </p:cNvPr>
          <p:cNvSpPr txBox="1"/>
          <p:nvPr>
            <p:custDataLst>
              <p:tags r:id="rId1"/>
            </p:custDataLst>
          </p:nvPr>
        </p:nvSpPr>
        <p:spPr>
          <a:xfrm>
            <a:off x="1598645" y="1438354"/>
            <a:ext cx="900000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a:ea typeface="Verdana"/>
              </a:rPr>
              <a:t>L’emploi de la force est spécifique à chaque mission et à son mandat.</a:t>
            </a:r>
          </a:p>
          <a:p>
            <a:pPr marL="342900" indent="-342900">
              <a:spcBef>
                <a:spcPts val="600"/>
              </a:spcBef>
              <a:spcAft>
                <a:spcPts val="600"/>
              </a:spcAft>
              <a:buFont typeface="Arial" panose="020B0604020202020204" pitchFamily="34" charset="0"/>
              <a:buChar char="•"/>
            </a:pPr>
            <a:r>
              <a:rPr lang="fr-FR" sz="2000" dirty="0">
                <a:latin typeface="Verdana"/>
                <a:ea typeface="Verdana"/>
              </a:rPr>
              <a:t>Diffère des restrictions légales nationales des PFT et des PFA.</a:t>
            </a:r>
          </a:p>
          <a:p>
            <a:pPr marL="342900" indent="-342900">
              <a:spcBef>
                <a:spcPts val="600"/>
              </a:spcBef>
              <a:spcAft>
                <a:spcPts val="600"/>
              </a:spcAft>
              <a:buFont typeface="Arial" panose="020B0604020202020204" pitchFamily="34" charset="0"/>
              <a:buChar char="•"/>
            </a:pPr>
            <a:r>
              <a:rPr lang="fr-FR" sz="2000" dirty="0">
                <a:latin typeface="Verdana"/>
                <a:ea typeface="Verdana"/>
              </a:rPr>
              <a:t>Les RDE et les DRF doivent être suffisamment solides pour conserver leur crédibilité et disposer d’une liberté d’action pour mettre en œuvre le mandat.</a:t>
            </a:r>
          </a:p>
        </p:txBody>
      </p:sp>
      <p:sp>
        <p:nvSpPr>
          <p:cNvPr id="4" name="TextBox 3">
            <a:extLst>
              <a:ext uri="{FF2B5EF4-FFF2-40B4-BE49-F238E27FC236}">
                <a16:creationId xmlns:a16="http://schemas.microsoft.com/office/drawing/2014/main" id="{7BC9277B-7270-BA3A-CF82-015DB5780EF1}"/>
              </a:ext>
            </a:extLst>
          </p:cNvPr>
          <p:cNvSpPr txBox="1"/>
          <p:nvPr>
            <p:custDataLst>
              <p:tags r:id="rId2"/>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Importance du cadre juridique</a:t>
            </a:r>
          </a:p>
        </p:txBody>
      </p:sp>
      <p:pic>
        <p:nvPicPr>
          <p:cNvPr id="7" name="Picture 6">
            <a:extLst>
              <a:ext uri="{FF2B5EF4-FFF2-40B4-BE49-F238E27FC236}">
                <a16:creationId xmlns:a16="http://schemas.microsoft.com/office/drawing/2014/main" id="{E510C50A-1D2B-C1C2-535E-A390E8E34C02}"/>
              </a:ext>
            </a:extLst>
          </p:cNvPr>
          <p:cNvPicPr>
            <a:picLocks noChangeAspect="1"/>
          </p:cNvPicPr>
          <p:nvPr>
            <p:custDataLst>
              <p:tags r:id="rId3"/>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Lst>
          </a:blip>
          <a:stretch>
            <a:fillRect/>
          </a:stretch>
        </p:blipFill>
        <p:spPr>
          <a:xfrm>
            <a:off x="3124199" y="3701656"/>
            <a:ext cx="5943600" cy="2549128"/>
          </a:xfrm>
          <a:prstGeom prst="rect">
            <a:avLst/>
          </a:prstGeom>
        </p:spPr>
      </p:pic>
    </p:spTree>
    <p:extLst>
      <p:ext uri="{BB962C8B-B14F-4D97-AF65-F5344CB8AC3E}">
        <p14:creationId xmlns:p14="http://schemas.microsoft.com/office/powerpoint/2010/main" val="2639156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14EC741-9876-93DF-2407-1FD5091D993E}"/>
              </a:ext>
            </a:extLst>
          </p:cNvPr>
          <p:cNvGraphicFramePr>
            <a:graphicFrameLocks noGrp="1"/>
          </p:cNvGraphicFramePr>
          <p:nvPr>
            <p:custDataLst>
              <p:tags r:id="rId1"/>
            </p:custDataLst>
            <p:extLst>
              <p:ext uri="{D42A27DB-BD31-4B8C-83A1-F6EECF244321}">
                <p14:modId xmlns:p14="http://schemas.microsoft.com/office/powerpoint/2010/main" val="1876838362"/>
              </p:ext>
            </p:extLst>
          </p:nvPr>
        </p:nvGraphicFramePr>
        <p:xfrm>
          <a:off x="1596000" y="1219200"/>
          <a:ext cx="8999999" cy="472440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spcBef>
                          <a:spcPts val="600"/>
                        </a:spcBef>
                        <a:spcAft>
                          <a:spcPts val="600"/>
                        </a:spcAft>
                      </a:pPr>
                      <a:r>
                        <a:rPr lang="fr-FR" sz="2000" dirty="0">
                          <a:solidFill>
                            <a:srgbClr val="0055A5"/>
                          </a:solidFill>
                          <a:latin typeface="Verdana"/>
                          <a:ea typeface="Verdana"/>
                        </a:rPr>
                        <a:t>Objectifs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indent="-342900" algn="l">
                        <a:spcBef>
                          <a:spcPts val="600"/>
                        </a:spcBef>
                        <a:spcAft>
                          <a:spcPts val="600"/>
                        </a:spcAft>
                        <a:buFont typeface="Arial" panose="020B0604020202020204" pitchFamily="34" charset="0"/>
                        <a:buChar char="•"/>
                      </a:pPr>
                      <a:r>
                        <a:rPr lang="fr-FR" sz="2000" dirty="0">
                          <a:latin typeface="Verdana"/>
                          <a:ea typeface="Verdana"/>
                        </a:rPr>
                        <a:t>Expliquer le cadre juridique des opérations de maintien de la paix de l’ONU et souligner les aspects du droit international importants pour le personnel de maintien de la paix.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l" rtl="0">
                        <a:spcBef>
                          <a:spcPts val="600"/>
                        </a:spcBef>
                        <a:spcAft>
                          <a:spcPts val="600"/>
                        </a:spcAft>
                      </a:pPr>
                      <a:endParaRPr lang="en-GB" sz="2000" b="1"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370840">
                <a:tc>
                  <a:txBody>
                    <a:bodyPr/>
                    <a:lstStyle/>
                    <a:p>
                      <a:pPr algn="ctr">
                        <a:spcBef>
                          <a:spcPts val="600"/>
                        </a:spcBef>
                        <a:spcAft>
                          <a:spcPts val="600"/>
                        </a:spcAft>
                      </a:pPr>
                      <a:r>
                        <a:rPr lang="fr-FR" sz="2000" b="1" dirty="0">
                          <a:solidFill>
                            <a:srgbClr val="0055A5"/>
                          </a:solidFill>
                          <a:latin typeface="Verdana"/>
                          <a:ea typeface="Verdana"/>
                        </a:rPr>
                        <a:t>Pertinence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342900" indent="-342900">
                        <a:spcBef>
                          <a:spcPts val="600"/>
                        </a:spcBef>
                        <a:spcAft>
                          <a:spcPts val="600"/>
                        </a:spcAft>
                        <a:buFont typeface="Arial" panose="020B0604020202020204" pitchFamily="34" charset="0"/>
                        <a:buChar char="•"/>
                      </a:pPr>
                      <a:r>
                        <a:rPr lang="fr-FR" sz="2000" dirty="0">
                          <a:latin typeface="Verdana"/>
                          <a:ea typeface="Verdana"/>
                        </a:rPr>
                        <a:t>En tant que personnel de maintien de la paix, vous êtes un ambassadeur informel de l’ONU et de votre pays. Vous êtes également un modèle.</a:t>
                      </a:r>
                    </a:p>
                    <a:p>
                      <a:pPr marL="342900" indent="-342900">
                        <a:spcBef>
                          <a:spcPts val="600"/>
                        </a:spcBef>
                        <a:spcAft>
                          <a:spcPts val="600"/>
                        </a:spcAft>
                        <a:buFont typeface="Arial" panose="020B0604020202020204" pitchFamily="34" charset="0"/>
                        <a:buChar char="•"/>
                      </a:pPr>
                      <a:r>
                        <a:rPr lang="fr-FR" sz="2000" dirty="0">
                          <a:latin typeface="Verdana"/>
                          <a:ea typeface="Verdana"/>
                        </a:rPr>
                        <a:t>Il est important que vous sachiez ce que vous pouvez et ne pouvez pas faire. Le cadre juridique fournit ces informations.</a:t>
                      </a:r>
                    </a:p>
                    <a:p>
                      <a:pPr marL="342900" indent="-342900">
                        <a:spcBef>
                          <a:spcPts val="600"/>
                        </a:spcBef>
                        <a:spcAft>
                          <a:spcPts val="600"/>
                        </a:spcAft>
                        <a:buFont typeface="Arial" panose="020B0604020202020204" pitchFamily="34" charset="0"/>
                        <a:buChar char="•"/>
                      </a:pPr>
                      <a:r>
                        <a:rPr lang="fr-FR" sz="2000" dirty="0">
                          <a:latin typeface="Verdana"/>
                          <a:ea typeface="Verdana"/>
                        </a:rPr>
                        <a:t>Vous ne devez pas violer le droit international relatif aux droits humains ou le droit international humanitaire.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B5C3AA9-AC4B-6315-75D5-1F9150348B9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85BDF19-B7BA-D50D-E2AC-E4E356890B74}"/>
              </a:ext>
            </a:extLst>
          </p:cNvPr>
          <p:cNvSpPr txBox="1"/>
          <p:nvPr>
            <p:custDataLst>
              <p:tags r:id="rId1"/>
            </p:custDataLst>
          </p:nvPr>
        </p:nvSpPr>
        <p:spPr>
          <a:xfrm>
            <a:off x="1595999" y="1767006"/>
            <a:ext cx="9000000"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b="1" dirty="0">
                <a:latin typeface="Verdana"/>
                <a:ea typeface="Verdana"/>
              </a:rPr>
              <a:t>Mandat du Conseil de sécurité</a:t>
            </a:r>
          </a:p>
          <a:p>
            <a:pPr marL="742950" indent="-342900">
              <a:spcBef>
                <a:spcPts val="600"/>
              </a:spcBef>
              <a:spcAft>
                <a:spcPts val="600"/>
              </a:spcAft>
              <a:buFont typeface="Verdana" panose="020B0604030504040204" pitchFamily="34" charset="0"/>
              <a:buChar char="-"/>
            </a:pPr>
            <a:r>
              <a:rPr lang="fr-FR" sz="2000" dirty="0">
                <a:latin typeface="Verdana"/>
                <a:ea typeface="Verdana"/>
              </a:rPr>
              <a:t>Base juridique la plus élevée pour le déploiement d’une mission</a:t>
            </a:r>
          </a:p>
          <a:p>
            <a:pPr marL="742950" indent="-342900">
              <a:spcBef>
                <a:spcPts val="600"/>
              </a:spcBef>
              <a:spcAft>
                <a:spcPts val="600"/>
              </a:spcAft>
              <a:buFont typeface="Verdana" panose="020B0604030504040204" pitchFamily="34" charset="0"/>
              <a:buChar char="-"/>
            </a:pPr>
            <a:r>
              <a:rPr lang="fr-FR" sz="2000" dirty="0">
                <a:latin typeface="Verdana"/>
                <a:ea typeface="Verdana"/>
              </a:rPr>
              <a:t>Décrit les tâches et les responsabilités que le conseil attend de la mission</a:t>
            </a:r>
          </a:p>
          <a:p>
            <a:pPr>
              <a:spcBef>
                <a:spcPts val="600"/>
              </a:spcBef>
              <a:spcAft>
                <a:spcPts val="600"/>
              </a:spcAft>
            </a:pPr>
            <a:endParaRPr lang="en-US" sz="2000" b="1" dirty="0">
              <a:latin typeface="Verdana"/>
              <a:ea typeface="Verdana"/>
            </a:endParaRPr>
          </a:p>
          <a:p>
            <a:pPr marL="342900" indent="-342900">
              <a:spcBef>
                <a:spcPts val="600"/>
              </a:spcBef>
              <a:spcAft>
                <a:spcPts val="600"/>
              </a:spcAft>
              <a:buFont typeface="Arial" panose="020B0604020202020204" pitchFamily="34" charset="0"/>
              <a:buChar char="•"/>
            </a:pPr>
            <a:r>
              <a:rPr lang="fr-FR" sz="2000" b="1" dirty="0">
                <a:latin typeface="Verdana"/>
                <a:ea typeface="Verdana"/>
              </a:rPr>
              <a:t>Les agents de maintien de la paix doivent respecter les lois et les coutumes du pays hôte</a:t>
            </a:r>
          </a:p>
          <a:p>
            <a:pPr>
              <a:spcBef>
                <a:spcPts val="600"/>
              </a:spcBef>
              <a:spcAft>
                <a:spcPts val="600"/>
              </a:spcAft>
            </a:pPr>
            <a:endParaRPr lang="en-US" sz="2000" b="1" dirty="0">
              <a:latin typeface="Verdana"/>
              <a:ea typeface="Verdana"/>
            </a:endParaRPr>
          </a:p>
        </p:txBody>
      </p:sp>
      <p:sp>
        <p:nvSpPr>
          <p:cNvPr id="4" name="TextBox 3">
            <a:extLst>
              <a:ext uri="{FF2B5EF4-FFF2-40B4-BE49-F238E27FC236}">
                <a16:creationId xmlns:a16="http://schemas.microsoft.com/office/drawing/2014/main" id="{8F82125A-4EA3-2220-FAB0-C41A8296DE81}"/>
              </a:ext>
            </a:extLst>
          </p:cNvPr>
          <p:cNvSpPr txBox="1"/>
          <p:nvPr>
            <p:custDataLst>
              <p:tags r:id="rId2"/>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Cadres juridiques spécifiques au maintien de la paix</a:t>
            </a:r>
          </a:p>
        </p:txBody>
      </p:sp>
    </p:spTree>
    <p:extLst>
      <p:ext uri="{BB962C8B-B14F-4D97-AF65-F5344CB8AC3E}">
        <p14:creationId xmlns:p14="http://schemas.microsoft.com/office/powerpoint/2010/main" val="19520845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B5C3AA9-AC4B-6315-75D5-1F9150348B9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85BDF19-B7BA-D50D-E2AC-E4E356890B74}"/>
              </a:ext>
            </a:extLst>
          </p:cNvPr>
          <p:cNvSpPr txBox="1"/>
          <p:nvPr>
            <p:custDataLst>
              <p:tags r:id="rId1"/>
            </p:custDataLst>
          </p:nvPr>
        </p:nvSpPr>
        <p:spPr>
          <a:xfrm>
            <a:off x="1352632" y="1332189"/>
            <a:ext cx="9663199" cy="501675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Protocole d’accord entre l’ONU et le PFT ou le PFA</a:t>
            </a:r>
          </a:p>
          <a:p>
            <a:pPr marL="514350" indent="-342900">
              <a:spcBef>
                <a:spcPts val="600"/>
              </a:spcBef>
              <a:spcAft>
                <a:spcPts val="600"/>
              </a:spcAft>
              <a:buFont typeface="Arial" panose="020B0604020202020204" pitchFamily="34" charset="0"/>
              <a:buChar char="•"/>
              <a:tabLst>
                <a:tab pos="974725" algn="l"/>
              </a:tabLst>
            </a:pPr>
            <a:r>
              <a:rPr lang="fr-FR" sz="2000" dirty="0">
                <a:latin typeface="Verdana"/>
                <a:ea typeface="Verdana"/>
              </a:rPr>
              <a:t>Modalités de remboursement par l’ONU des troupes, des UPC ou des équipements prêtés</a:t>
            </a:r>
          </a:p>
          <a:p>
            <a:pPr marL="514350" indent="-342900">
              <a:spcBef>
                <a:spcPts val="600"/>
              </a:spcBef>
              <a:spcAft>
                <a:spcPts val="600"/>
              </a:spcAft>
              <a:buFont typeface="Arial" panose="020B0604020202020204" pitchFamily="34" charset="0"/>
              <a:buChar char="•"/>
              <a:tabLst>
                <a:tab pos="974725" algn="l"/>
              </a:tabLst>
            </a:pPr>
            <a:r>
              <a:rPr lang="fr-FR" sz="2000" dirty="0">
                <a:latin typeface="Verdana"/>
                <a:ea typeface="Verdana"/>
              </a:rPr>
              <a:t>Obligations des PFT et PFA de garantir une qualité adéquate du personnel et des équipements</a:t>
            </a:r>
          </a:p>
          <a:p>
            <a:pPr marL="514350" indent="-342900">
              <a:spcBef>
                <a:spcPts val="600"/>
              </a:spcBef>
              <a:spcAft>
                <a:spcPts val="600"/>
              </a:spcAft>
              <a:buFont typeface="Arial" panose="020B0604020202020204" pitchFamily="34" charset="0"/>
              <a:buChar char="•"/>
              <a:tabLst>
                <a:tab pos="974725" algn="l"/>
              </a:tabLst>
            </a:pPr>
            <a:r>
              <a:rPr lang="fr-FR" sz="2000" dirty="0">
                <a:latin typeface="Verdana"/>
                <a:ea typeface="Verdana"/>
              </a:rPr>
              <a:t>Obligations en matière de prévention de l’exploitation et des abus sexuels (EAS) dans les opérations de maintien de la paix de l’ONU</a:t>
            </a:r>
          </a:p>
          <a:p>
            <a:pPr>
              <a:spcBef>
                <a:spcPts val="600"/>
              </a:spcBef>
              <a:spcAft>
                <a:spcPts val="600"/>
              </a:spcAft>
            </a:pPr>
            <a:endParaRPr lang="en-US" sz="2000" b="1" dirty="0">
              <a:latin typeface="Verdana"/>
              <a:ea typeface="Verdana"/>
            </a:endParaRPr>
          </a:p>
          <a:p>
            <a:pPr>
              <a:spcBef>
                <a:spcPts val="600"/>
              </a:spcBef>
              <a:spcAft>
                <a:spcPts val="600"/>
              </a:spcAft>
            </a:pPr>
            <a:r>
              <a:rPr lang="fr-FR" sz="2000" b="1" dirty="0">
                <a:latin typeface="Verdana"/>
                <a:ea typeface="Verdana"/>
              </a:rPr>
              <a:t>Accords avec l’État hôte (ASSM/ASSF)</a:t>
            </a:r>
          </a:p>
          <a:p>
            <a:pPr marL="514350" indent="-342900">
              <a:spcBef>
                <a:spcPts val="600"/>
              </a:spcBef>
              <a:spcAft>
                <a:spcPts val="600"/>
              </a:spcAft>
              <a:buFont typeface="Arial" panose="020B0604020202020204" pitchFamily="34" charset="0"/>
              <a:buChar char="•"/>
            </a:pPr>
            <a:r>
              <a:rPr lang="fr-FR" sz="2000" dirty="0">
                <a:latin typeface="Verdana"/>
                <a:ea typeface="Verdana"/>
              </a:rPr>
              <a:t>Documents juridiques signés par l’ONU et les États hôtes</a:t>
            </a:r>
          </a:p>
          <a:p>
            <a:pPr marL="514350" indent="-342900">
              <a:spcBef>
                <a:spcPts val="600"/>
              </a:spcBef>
              <a:spcAft>
                <a:spcPts val="600"/>
              </a:spcAft>
              <a:buFont typeface="Arial" panose="020B0604020202020204" pitchFamily="34" charset="0"/>
              <a:buChar char="•"/>
            </a:pPr>
            <a:r>
              <a:rPr lang="fr-FR" sz="2000" dirty="0">
                <a:latin typeface="Verdana"/>
                <a:ea typeface="Verdana"/>
              </a:rPr>
              <a:t>Règlement des questions relatives à la présence des agents</a:t>
            </a:r>
          </a:p>
          <a:p>
            <a:pPr marL="514350" indent="-342900">
              <a:spcBef>
                <a:spcPts val="600"/>
              </a:spcBef>
              <a:spcAft>
                <a:spcPts val="600"/>
              </a:spcAft>
              <a:buFont typeface="Arial" panose="020B0604020202020204" pitchFamily="34" charset="0"/>
              <a:buChar char="•"/>
            </a:pPr>
            <a:r>
              <a:rPr lang="fr-FR" sz="2000" dirty="0">
                <a:latin typeface="Verdana"/>
                <a:ea typeface="Verdana"/>
              </a:rPr>
              <a:t>Privilèges et immunités pour les missions et le personnel de l’ONU</a:t>
            </a:r>
          </a:p>
        </p:txBody>
      </p:sp>
      <p:sp>
        <p:nvSpPr>
          <p:cNvPr id="4" name="TextBox 3">
            <a:extLst>
              <a:ext uri="{FF2B5EF4-FFF2-40B4-BE49-F238E27FC236}">
                <a16:creationId xmlns:a16="http://schemas.microsoft.com/office/drawing/2014/main" id="{8F82125A-4EA3-2220-FAB0-C41A8296DE81}"/>
              </a:ext>
            </a:extLst>
          </p:cNvPr>
          <p:cNvSpPr txBox="1"/>
          <p:nvPr>
            <p:custDataLst>
              <p:tags r:id="rId2"/>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Cadres juridiques spécifiques au maintien de la paix</a:t>
            </a:r>
          </a:p>
        </p:txBody>
      </p:sp>
    </p:spTree>
    <p:extLst>
      <p:ext uri="{BB962C8B-B14F-4D97-AF65-F5344CB8AC3E}">
        <p14:creationId xmlns:p14="http://schemas.microsoft.com/office/powerpoint/2010/main" val="14599367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B5C3AA9-AC4B-6315-75D5-1F9150348B9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85BDF19-B7BA-D50D-E2AC-E4E356890B74}"/>
              </a:ext>
            </a:extLst>
          </p:cNvPr>
          <p:cNvSpPr txBox="1"/>
          <p:nvPr>
            <p:custDataLst>
              <p:tags r:id="rId1"/>
            </p:custDataLst>
          </p:nvPr>
        </p:nvSpPr>
        <p:spPr>
          <a:xfrm>
            <a:off x="1595999" y="1536174"/>
            <a:ext cx="9000000"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b="1" dirty="0">
                <a:latin typeface="Verdana"/>
                <a:ea typeface="Verdana"/>
              </a:rPr>
              <a:t>Un accord international entre :</a:t>
            </a:r>
          </a:p>
          <a:p>
            <a:pPr marL="800100" lvl="1" indent="-342900">
              <a:spcBef>
                <a:spcPts val="600"/>
              </a:spcBef>
              <a:spcAft>
                <a:spcPts val="600"/>
              </a:spcAft>
              <a:buFont typeface="Verdana" panose="020B0604030504040204" pitchFamily="34" charset="0"/>
              <a:buChar char="-"/>
            </a:pPr>
            <a:r>
              <a:rPr lang="fr-FR" sz="2000" dirty="0">
                <a:latin typeface="Verdana"/>
                <a:ea typeface="Verdana"/>
              </a:rPr>
              <a:t>Un État ou une organisation internationale qui envoie des forces militaires et autres</a:t>
            </a:r>
          </a:p>
          <a:p>
            <a:pPr marL="800100" lvl="1" indent="-342900">
              <a:spcBef>
                <a:spcPts val="600"/>
              </a:spcBef>
              <a:spcAft>
                <a:spcPts val="600"/>
              </a:spcAft>
              <a:buFont typeface="Verdana" panose="020B0604030504040204" pitchFamily="34" charset="0"/>
              <a:buChar char="-"/>
            </a:pPr>
            <a:r>
              <a:rPr lang="fr-FR" sz="2000" dirty="0">
                <a:latin typeface="Verdana"/>
                <a:ea typeface="Verdana"/>
              </a:rPr>
              <a:t>Un État qui a consenti à recevoir ces forces</a:t>
            </a:r>
          </a:p>
          <a:p>
            <a:pPr marL="285750" lvl="1" indent="-285750">
              <a:spcBef>
                <a:spcPts val="600"/>
              </a:spcBef>
              <a:spcAft>
                <a:spcPts val="600"/>
              </a:spcAft>
              <a:buFont typeface="Arial" panose="020B0604020202020204" pitchFamily="34" charset="0"/>
              <a:buChar char="•"/>
            </a:pPr>
            <a:endParaRPr lang="en-US" sz="2000" dirty="0">
              <a:latin typeface="Verdana"/>
              <a:ea typeface="Verdana"/>
            </a:endParaRPr>
          </a:p>
          <a:p>
            <a:pPr marL="285750" lvl="1" indent="-285750">
              <a:spcBef>
                <a:spcPts val="600"/>
              </a:spcBef>
              <a:spcAft>
                <a:spcPts val="600"/>
              </a:spcAft>
              <a:buFont typeface="Arial" panose="020B0604020202020204" pitchFamily="34" charset="0"/>
              <a:buChar char="•"/>
            </a:pPr>
            <a:r>
              <a:rPr lang="fr-FR" sz="2000" b="1" dirty="0">
                <a:latin typeface="Verdana"/>
                <a:ea typeface="Verdana"/>
              </a:rPr>
              <a:t>Définit les obligations des forces envoyées</a:t>
            </a:r>
          </a:p>
          <a:p>
            <a:pPr marL="285750" lvl="1" indent="-285750">
              <a:spcBef>
                <a:spcPts val="600"/>
              </a:spcBef>
              <a:spcAft>
                <a:spcPts val="600"/>
              </a:spcAft>
              <a:buFont typeface="Arial" panose="020B0604020202020204" pitchFamily="34" charset="0"/>
              <a:buChar char="•"/>
            </a:pPr>
            <a:endParaRPr lang="en-US" sz="2000" b="1" dirty="0">
              <a:latin typeface="Verdana"/>
              <a:ea typeface="Verdana"/>
            </a:endParaRPr>
          </a:p>
          <a:p>
            <a:pPr marL="285750" lvl="1" indent="-285750">
              <a:spcBef>
                <a:spcPts val="600"/>
              </a:spcBef>
              <a:spcAft>
                <a:spcPts val="600"/>
              </a:spcAft>
              <a:buFont typeface="Arial" panose="020B0604020202020204" pitchFamily="34" charset="0"/>
              <a:buChar char="•"/>
            </a:pPr>
            <a:r>
              <a:rPr lang="fr-FR" sz="2000" b="1" dirty="0">
                <a:latin typeface="Verdana"/>
                <a:ea typeface="Verdana"/>
              </a:rPr>
              <a:t>Définit les immunités par rapport à la législation de l’État hôte et les privilèges que celui-ci accordera</a:t>
            </a:r>
          </a:p>
        </p:txBody>
      </p:sp>
      <p:sp>
        <p:nvSpPr>
          <p:cNvPr id="4" name="TextBox 3">
            <a:extLst>
              <a:ext uri="{FF2B5EF4-FFF2-40B4-BE49-F238E27FC236}">
                <a16:creationId xmlns:a16="http://schemas.microsoft.com/office/drawing/2014/main" id="{8F82125A-4EA3-2220-FAB0-C41A8296DE81}"/>
              </a:ext>
            </a:extLst>
          </p:cNvPr>
          <p:cNvSpPr txBox="1"/>
          <p:nvPr>
            <p:custDataLst>
              <p:tags r:id="rId2"/>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Qu’est-ce qu’un accord sur le statut de la force (ASSF) ?</a:t>
            </a:r>
          </a:p>
        </p:txBody>
      </p:sp>
    </p:spTree>
    <p:extLst>
      <p:ext uri="{BB962C8B-B14F-4D97-AF65-F5344CB8AC3E}">
        <p14:creationId xmlns:p14="http://schemas.microsoft.com/office/powerpoint/2010/main" val="33573397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B5C3AA9-AC4B-6315-75D5-1F9150348B9C}"/>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385BDF19-B7BA-D50D-E2AC-E4E356890B74}"/>
              </a:ext>
            </a:extLst>
          </p:cNvPr>
          <p:cNvSpPr txBox="1"/>
          <p:nvPr>
            <p:custDataLst>
              <p:tags r:id="rId1"/>
            </p:custDataLst>
          </p:nvPr>
        </p:nvSpPr>
        <p:spPr>
          <a:xfrm>
            <a:off x="1595999" y="1997839"/>
            <a:ext cx="9000000"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b="1" dirty="0">
                <a:latin typeface="Verdana"/>
                <a:ea typeface="Verdana"/>
              </a:rPr>
              <a:t>La Convention sur les privilèges et immunités des Nations Unies de 1946</a:t>
            </a:r>
          </a:p>
          <a:p>
            <a:pPr marL="858838" indent="-342900">
              <a:spcBef>
                <a:spcPts val="600"/>
              </a:spcBef>
              <a:spcAft>
                <a:spcPts val="600"/>
              </a:spcAft>
              <a:buFont typeface="Verdana" panose="020B0604030504040204" pitchFamily="34" charset="0"/>
              <a:buChar char="-"/>
            </a:pPr>
            <a:r>
              <a:rPr lang="fr-FR" sz="2000" dirty="0">
                <a:latin typeface="Verdana"/>
                <a:ea typeface="Verdana"/>
              </a:rPr>
              <a:t>Immunité fonctionnelle contre l’arrestation, la détention et la saisie</a:t>
            </a:r>
          </a:p>
          <a:p>
            <a:pPr marL="858838" indent="-342900">
              <a:spcBef>
                <a:spcPts val="600"/>
              </a:spcBef>
              <a:spcAft>
                <a:spcPts val="600"/>
              </a:spcAft>
              <a:buFont typeface="Verdana" panose="020B0604030504040204" pitchFamily="34" charset="0"/>
              <a:buChar char="-"/>
            </a:pPr>
            <a:r>
              <a:rPr lang="fr-FR" sz="2000" dirty="0">
                <a:latin typeface="Verdana"/>
                <a:ea typeface="Verdana"/>
              </a:rPr>
              <a:t>Immunité de juridiction pour les actes et paroles officiels</a:t>
            </a:r>
          </a:p>
          <a:p>
            <a:pPr marL="171450" indent="-171450">
              <a:spcBef>
                <a:spcPts val="600"/>
              </a:spcBef>
              <a:spcAft>
                <a:spcPts val="600"/>
              </a:spcAft>
              <a:buFont typeface="Arial" panose="020B0604020202020204" pitchFamily="34" charset="0"/>
              <a:buChar char="•"/>
            </a:pPr>
            <a:endParaRPr lang="en-US" sz="2000" dirty="0">
              <a:latin typeface="Verdana"/>
              <a:ea typeface="Verdana"/>
            </a:endParaRPr>
          </a:p>
          <a:p>
            <a:pPr marL="342900" indent="-342900">
              <a:spcBef>
                <a:spcPts val="600"/>
              </a:spcBef>
              <a:spcAft>
                <a:spcPts val="600"/>
              </a:spcAft>
              <a:buFont typeface="Arial" panose="020B0604020202020204" pitchFamily="34" charset="0"/>
              <a:buChar char="•"/>
            </a:pPr>
            <a:r>
              <a:rPr lang="fr-FR" sz="2000" b="1" dirty="0">
                <a:latin typeface="Verdana"/>
                <a:ea typeface="Verdana"/>
              </a:rPr>
              <a:t>Règles, règlements et orientations internes de l’ONU</a:t>
            </a:r>
            <a:r>
              <a:rPr lang="fr-FR" sz="2000" dirty="0">
                <a:latin typeface="Verdana"/>
                <a:ea typeface="Verdana"/>
              </a:rPr>
              <a:t>, y compris en matière de conduite et de discipline</a:t>
            </a:r>
          </a:p>
        </p:txBody>
      </p:sp>
      <p:sp>
        <p:nvSpPr>
          <p:cNvPr id="4" name="TextBox 3">
            <a:extLst>
              <a:ext uri="{FF2B5EF4-FFF2-40B4-BE49-F238E27FC236}">
                <a16:creationId xmlns:a16="http://schemas.microsoft.com/office/drawing/2014/main" id="{8F82125A-4EA3-2220-FAB0-C41A8296DE81}"/>
              </a:ext>
            </a:extLst>
          </p:cNvPr>
          <p:cNvSpPr txBox="1"/>
          <p:nvPr>
            <p:custDataLst>
              <p:tags r:id="rId2"/>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Cadres juridiques spécifiques au maintien de la paix</a:t>
            </a:r>
          </a:p>
        </p:txBody>
      </p:sp>
    </p:spTree>
    <p:extLst>
      <p:ext uri="{BB962C8B-B14F-4D97-AF65-F5344CB8AC3E}">
        <p14:creationId xmlns:p14="http://schemas.microsoft.com/office/powerpoint/2010/main" val="40656872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70BE269-D5FA-EAF9-BFE7-D99CE876E2E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8E65D8A-5CC7-97FD-5831-8FFEFF6817A4}"/>
              </a:ext>
            </a:extLst>
          </p:cNvPr>
          <p:cNvSpPr txBox="1"/>
          <p:nvPr>
            <p:custDataLst>
              <p:tags r:id="rId1"/>
            </p:custDataLst>
          </p:nvPr>
        </p:nvSpPr>
        <p:spPr>
          <a:xfrm>
            <a:off x="738909" y="1403927"/>
            <a:ext cx="6761018" cy="48443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Droit pénal international (DPI) </a:t>
            </a:r>
          </a:p>
          <a:p>
            <a:pPr marL="285750" indent="-285750">
              <a:spcBef>
                <a:spcPts val="600"/>
              </a:spcBef>
              <a:spcAft>
                <a:spcPts val="600"/>
              </a:spcAft>
              <a:buFont typeface="Arial" panose="020B0604020202020204" pitchFamily="34" charset="0"/>
              <a:buChar char="•"/>
            </a:pPr>
            <a:r>
              <a:rPr lang="fr-FR" sz="2000" dirty="0">
                <a:latin typeface="Verdana"/>
                <a:ea typeface="Verdana"/>
              </a:rPr>
              <a:t>Régit la poursuite des individus pour des crimes internationaux</a:t>
            </a:r>
          </a:p>
          <a:p>
            <a:pPr marL="285750" indent="-285750">
              <a:spcBef>
                <a:spcPts val="600"/>
              </a:spcBef>
              <a:spcAft>
                <a:spcPts val="600"/>
              </a:spcAft>
              <a:buFont typeface="Arial" panose="020B0604020202020204" pitchFamily="34" charset="0"/>
              <a:buChar char="•"/>
            </a:pPr>
            <a:r>
              <a:rPr lang="fr-FR" sz="2000" dirty="0">
                <a:latin typeface="Verdana"/>
                <a:ea typeface="Verdana"/>
              </a:rPr>
              <a:t>Définit les crimes internationaux les plus graves – le génocide, les crimes contre l’humanité, les crimes de guerre et le crime d’agression</a:t>
            </a:r>
          </a:p>
          <a:p>
            <a:pPr marL="285750" indent="-285750">
              <a:spcBef>
                <a:spcPts val="600"/>
              </a:spcBef>
              <a:spcAft>
                <a:spcPts val="600"/>
              </a:spcAft>
              <a:buFont typeface="Arial" panose="020B0604020202020204" pitchFamily="34" charset="0"/>
              <a:buChar char="•"/>
            </a:pPr>
            <a:r>
              <a:rPr lang="fr-FR" sz="2000" dirty="0">
                <a:latin typeface="Verdana"/>
                <a:ea typeface="Verdana"/>
              </a:rPr>
              <a:t>Obligation des États de poursuivre les auteurs de crimes de guerre, de crimes contre l’humanité et de génocide</a:t>
            </a:r>
          </a:p>
          <a:p>
            <a:pPr marL="285750" indent="-285750">
              <a:spcBef>
                <a:spcPts val="600"/>
              </a:spcBef>
              <a:spcAft>
                <a:spcPts val="600"/>
              </a:spcAft>
              <a:buFont typeface="Arial" panose="020B0604020202020204" pitchFamily="34" charset="0"/>
              <a:buChar char="•"/>
            </a:pPr>
            <a:r>
              <a:rPr lang="fr-FR" sz="2000" dirty="0">
                <a:latin typeface="Verdana"/>
                <a:ea typeface="Verdana"/>
              </a:rPr>
              <a:t>Les tribunaux internationaux peuvent être compétents pour engager des poursuites (par exemple, la Cour pénale internationale)</a:t>
            </a:r>
          </a:p>
          <a:p>
            <a:pPr>
              <a:spcBef>
                <a:spcPts val="600"/>
              </a:spcBef>
              <a:spcAft>
                <a:spcPts val="600"/>
              </a:spcAft>
            </a:pPr>
            <a:endParaRPr lang="en-US" sz="2000" b="1" dirty="0">
              <a:latin typeface="Verdana"/>
              <a:ea typeface="Verdana"/>
            </a:endParaRPr>
          </a:p>
        </p:txBody>
      </p:sp>
      <p:sp>
        <p:nvSpPr>
          <p:cNvPr id="4" name="TextBox 3">
            <a:extLst>
              <a:ext uri="{FF2B5EF4-FFF2-40B4-BE49-F238E27FC236}">
                <a16:creationId xmlns:a16="http://schemas.microsoft.com/office/drawing/2014/main" id="{1D6422C3-D20F-8C6A-5D77-B7BD23611F91}"/>
              </a:ext>
            </a:extLst>
          </p:cNvPr>
          <p:cNvSpPr txBox="1"/>
          <p:nvPr>
            <p:custDataLst>
              <p:tags r:id="rId2"/>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Autres aspects des cadres juridiques</a:t>
            </a:r>
          </a:p>
        </p:txBody>
      </p:sp>
      <p:pic>
        <p:nvPicPr>
          <p:cNvPr id="3" name="Picture 2" descr="UNITAR Launches the Executive Diploma on International Criminal Law and  Transitional Justice | UNITAR">
            <a:extLst>
              <a:ext uri="{FF2B5EF4-FFF2-40B4-BE49-F238E27FC236}">
                <a16:creationId xmlns:a16="http://schemas.microsoft.com/office/drawing/2014/main" id="{9F40043E-9F7D-2E83-B782-39BE08315E85}"/>
              </a:ext>
            </a:extLst>
          </p:cNvPr>
          <p:cNvPicPr>
            <a:picLocks noChangeAspect="1" noChangeArrowheads="1"/>
          </p:cNvPicPr>
          <p:nvPr>
            <p:custDataLst>
              <p:tags r:id="rId3"/>
            </p:custDataLst>
          </p:nvPr>
        </p:nvPicPr>
        <p:blipFill>
          <a:blip r:embed="rId5" cstate="screen">
            <a:extLst>
              <a:ext uri="{28A0092B-C50C-407E-A947-70E740481C1C}">
                <a14:useLocalDpi xmlns:a14="http://schemas.microsoft.com/office/drawing/2010/main"/>
              </a:ext>
            </a:extLst>
          </a:blip>
          <a:srcRect/>
          <a:stretch>
            <a:fillRect/>
          </a:stretch>
        </p:blipFill>
        <p:spPr bwMode="auto">
          <a:xfrm>
            <a:off x="7619847" y="2353393"/>
            <a:ext cx="4474489" cy="29759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329150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70BE269-D5FA-EAF9-BFE7-D99CE876E2E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8E65D8A-5CC7-97FD-5831-8FFEFF6817A4}"/>
              </a:ext>
            </a:extLst>
          </p:cNvPr>
          <p:cNvSpPr txBox="1"/>
          <p:nvPr>
            <p:custDataLst>
              <p:tags r:id="rId1"/>
            </p:custDataLst>
          </p:nvPr>
        </p:nvSpPr>
        <p:spPr>
          <a:xfrm>
            <a:off x="969818" y="1524001"/>
            <a:ext cx="7230638" cy="45550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panose="020B0604030504040204" pitchFamily="34" charset="0"/>
                <a:ea typeface="Verdana" panose="020B0604030504040204" pitchFamily="34" charset="0"/>
              </a:rPr>
              <a:t>Protection des personnes déplacées en vertu du droit international</a:t>
            </a:r>
            <a:r>
              <a:rPr lang="fr-FR" sz="2000" b="1" dirty="0">
                <a:latin typeface="Verdana"/>
                <a:ea typeface="Verdana"/>
              </a:rPr>
              <a:t> </a:t>
            </a:r>
          </a:p>
          <a:p>
            <a:pPr marL="285750" indent="-285750">
              <a:spcBef>
                <a:spcPts val="600"/>
              </a:spcBef>
              <a:spcAft>
                <a:spcPts val="600"/>
              </a:spcAft>
              <a:buFont typeface="Arial" panose="020B0604020202020204" pitchFamily="34" charset="0"/>
              <a:buChar char="•"/>
            </a:pPr>
            <a:r>
              <a:rPr lang="fr-FR" sz="2000" dirty="0">
                <a:latin typeface="Verdana"/>
                <a:ea typeface="Verdana"/>
              </a:rPr>
              <a:t>La Convention de 1951 relative au statut des réfugiés est au fondement du droit international des réfugiés</a:t>
            </a:r>
          </a:p>
          <a:p>
            <a:pPr marL="285750" indent="-285750">
              <a:spcBef>
                <a:spcPts val="600"/>
              </a:spcBef>
              <a:spcAft>
                <a:spcPts val="600"/>
              </a:spcAft>
              <a:buFont typeface="Arial" panose="020B0604020202020204" pitchFamily="34" charset="0"/>
              <a:buChar char="•"/>
            </a:pPr>
            <a:r>
              <a:rPr lang="fr-FR" sz="2000" dirty="0">
                <a:latin typeface="Verdana"/>
                <a:ea typeface="Verdana"/>
              </a:rPr>
              <a:t>Le droit international des réfugiés garantit les droits humains des réfugiés et énonce les obligations des États en matière de protection des réfugiés vivant sur leur territoire</a:t>
            </a:r>
          </a:p>
          <a:p>
            <a:pPr marL="285750" indent="-285750">
              <a:spcBef>
                <a:spcPts val="600"/>
              </a:spcBef>
              <a:spcAft>
                <a:spcPts val="600"/>
              </a:spcAft>
              <a:buFont typeface="Arial" panose="020B0604020202020204" pitchFamily="34" charset="0"/>
              <a:buChar char="•"/>
            </a:pPr>
            <a:r>
              <a:rPr lang="fr-FR" sz="2000" dirty="0">
                <a:latin typeface="Verdana"/>
                <a:ea typeface="Verdana"/>
              </a:rPr>
              <a:t>Les principes directeurs de l’ONU relatifs aux personnes déplacées internes (PDI) identifient les droits et les garanties de protection de ces personnes</a:t>
            </a:r>
          </a:p>
        </p:txBody>
      </p:sp>
      <p:sp>
        <p:nvSpPr>
          <p:cNvPr id="4" name="TextBox 3">
            <a:extLst>
              <a:ext uri="{FF2B5EF4-FFF2-40B4-BE49-F238E27FC236}">
                <a16:creationId xmlns:a16="http://schemas.microsoft.com/office/drawing/2014/main" id="{1D6422C3-D20F-8C6A-5D77-B7BD23611F91}"/>
              </a:ext>
            </a:extLst>
          </p:cNvPr>
          <p:cNvSpPr txBox="1"/>
          <p:nvPr>
            <p:custDataLst>
              <p:tags r:id="rId2"/>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Autres aspects des cadres juridiques</a:t>
            </a:r>
          </a:p>
        </p:txBody>
      </p:sp>
      <p:pic>
        <p:nvPicPr>
          <p:cNvPr id="3" name="Picture 4" descr="Forced displacement - European Commission">
            <a:extLst>
              <a:ext uri="{FF2B5EF4-FFF2-40B4-BE49-F238E27FC236}">
                <a16:creationId xmlns:a16="http://schemas.microsoft.com/office/drawing/2014/main" id="{085754F2-2545-313C-9024-E8D2AABA3D0B}"/>
              </a:ext>
            </a:extLst>
          </p:cNvPr>
          <p:cNvPicPr>
            <a:picLocks noChangeAspect="1" noChangeArrowheads="1"/>
          </p:cNvPicPr>
          <p:nvPr>
            <p:custDataLst>
              <p:tags r:id="rId3"/>
            </p:custDataLst>
          </p:nvPr>
        </p:nvPicPr>
        <p:blipFill>
          <a:blip r:embed="rId5" cstate="screen">
            <a:extLst>
              <a:ext uri="{BEBA8EAE-BF5A-486C-A8C5-ECC9F3942E4B}">
                <a14:imgProps xmlns:a14="http://schemas.microsoft.com/office/drawing/2010/main">
                  <a14:imgLayer r:embed="rId6">
                    <a14:imgEffect>
                      <a14:brightnessContrast bright="30000"/>
                    </a14:imgEffect>
                  </a14:imgLayer>
                </a14:imgProps>
              </a:ext>
              <a:ext uri="{28A0092B-C50C-407E-A947-70E740481C1C}">
                <a14:useLocalDpi xmlns:a14="http://schemas.microsoft.com/office/drawing/2010/main"/>
              </a:ext>
            </a:extLst>
          </a:blip>
          <a:srcRect/>
          <a:stretch>
            <a:fillRect/>
          </a:stretch>
        </p:blipFill>
        <p:spPr bwMode="auto">
          <a:xfrm>
            <a:off x="8043586" y="2289361"/>
            <a:ext cx="4148414" cy="2784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30022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70BE269-D5FA-EAF9-BFE7-D99CE876E2E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E8E65D8A-5CC7-97FD-5831-8FFEFF6817A4}"/>
              </a:ext>
            </a:extLst>
          </p:cNvPr>
          <p:cNvSpPr txBox="1"/>
          <p:nvPr>
            <p:custDataLst>
              <p:tags r:id="rId1"/>
            </p:custDataLst>
          </p:nvPr>
        </p:nvSpPr>
        <p:spPr>
          <a:xfrm>
            <a:off x="1595999" y="1613118"/>
            <a:ext cx="9000000" cy="36317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panose="020B0604030504040204" pitchFamily="34" charset="0"/>
                <a:ea typeface="Verdana" panose="020B0604030504040204" pitchFamily="34" charset="0"/>
              </a:rPr>
              <a:t>Cour pénale internationale </a:t>
            </a:r>
            <a:r>
              <a:rPr lang="fr-FR" sz="2000" b="1" dirty="0">
                <a:latin typeface="Verdana"/>
                <a:ea typeface="Verdana"/>
              </a:rPr>
              <a:t> </a:t>
            </a:r>
          </a:p>
          <a:p>
            <a:pPr marL="285750" indent="-285750">
              <a:spcBef>
                <a:spcPts val="600"/>
              </a:spcBef>
              <a:spcAft>
                <a:spcPts val="600"/>
              </a:spcAft>
              <a:buFont typeface="Arial" panose="020B0604020202020204" pitchFamily="34" charset="0"/>
              <a:buChar char="•"/>
            </a:pPr>
            <a:r>
              <a:rPr lang="fr-FR" sz="2000" dirty="0">
                <a:latin typeface="Verdana"/>
                <a:ea typeface="Verdana"/>
              </a:rPr>
              <a:t>La Cour pénale internationale (CPI) enquête, le cas échéant</a:t>
            </a:r>
          </a:p>
          <a:p>
            <a:pPr marL="285750" indent="-285750">
              <a:spcBef>
                <a:spcPts val="600"/>
              </a:spcBef>
              <a:spcAft>
                <a:spcPts val="600"/>
              </a:spcAft>
              <a:buFont typeface="Arial" panose="020B0604020202020204" pitchFamily="34" charset="0"/>
              <a:buChar char="•"/>
            </a:pPr>
            <a:r>
              <a:rPr lang="fr-FR" sz="2000" dirty="0">
                <a:latin typeface="Verdana"/>
                <a:ea typeface="Verdana"/>
              </a:rPr>
              <a:t>Juge les personnes accusées des crimes les plus graves contre l’humanité</a:t>
            </a:r>
          </a:p>
          <a:p>
            <a:pPr marL="285750" indent="-285750">
              <a:spcBef>
                <a:spcPts val="600"/>
              </a:spcBef>
              <a:spcAft>
                <a:spcPts val="600"/>
              </a:spcAft>
              <a:buFont typeface="Arial" panose="020B0604020202020204" pitchFamily="34" charset="0"/>
              <a:buChar char="•"/>
            </a:pPr>
            <a:r>
              <a:rPr lang="fr-FR" sz="2000" dirty="0">
                <a:latin typeface="Verdana"/>
                <a:ea typeface="Verdana"/>
              </a:rPr>
              <a:t>Régie par le Statut de Rome</a:t>
            </a:r>
          </a:p>
          <a:p>
            <a:pPr marL="285750" indent="-285750">
              <a:spcBef>
                <a:spcPts val="600"/>
              </a:spcBef>
              <a:spcAft>
                <a:spcPts val="600"/>
              </a:spcAft>
              <a:buFont typeface="Arial" panose="020B0604020202020204" pitchFamily="34" charset="0"/>
              <a:buChar char="•"/>
            </a:pPr>
            <a:r>
              <a:rPr lang="fr-FR" sz="2000" dirty="0">
                <a:latin typeface="Verdana"/>
                <a:ea typeface="Verdana"/>
              </a:rPr>
              <a:t>La première cour pénale internationale permanente</a:t>
            </a:r>
          </a:p>
          <a:p>
            <a:pPr marL="285750" indent="-285750">
              <a:spcBef>
                <a:spcPts val="600"/>
              </a:spcBef>
              <a:spcAft>
                <a:spcPts val="600"/>
              </a:spcAft>
              <a:buFont typeface="Arial" panose="020B0604020202020204" pitchFamily="34" charset="0"/>
              <a:buChar char="•"/>
            </a:pPr>
            <a:r>
              <a:rPr lang="fr-FR" sz="2000" dirty="0">
                <a:latin typeface="Verdana"/>
                <a:ea typeface="Verdana"/>
              </a:rPr>
              <a:t>Un tribunal de dernier recours, chargé de poursuivre les auteurs des crimes les plus graves, s’ils ont été commis après le 1er juillet 2002</a:t>
            </a:r>
          </a:p>
        </p:txBody>
      </p:sp>
      <p:sp>
        <p:nvSpPr>
          <p:cNvPr id="4" name="TextBox 3">
            <a:extLst>
              <a:ext uri="{FF2B5EF4-FFF2-40B4-BE49-F238E27FC236}">
                <a16:creationId xmlns:a16="http://schemas.microsoft.com/office/drawing/2014/main" id="{1D6422C3-D20F-8C6A-5D77-B7BD23611F91}"/>
              </a:ext>
            </a:extLst>
          </p:cNvPr>
          <p:cNvSpPr txBox="1"/>
          <p:nvPr>
            <p:custDataLst>
              <p:tags r:id="rId2"/>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Autres aspects des cadres juridiques</a:t>
            </a:r>
          </a:p>
        </p:txBody>
      </p:sp>
    </p:spTree>
    <p:extLst>
      <p:ext uri="{BB962C8B-B14F-4D97-AF65-F5344CB8AC3E}">
        <p14:creationId xmlns:p14="http://schemas.microsoft.com/office/powerpoint/2010/main" val="7586615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407720-FDA6-9DAF-AFF0-E749329C7278}"/>
              </a:ext>
            </a:extLst>
          </p:cNvPr>
          <p:cNvSpPr txBox="1"/>
          <p:nvPr>
            <p:custDataLst>
              <p:tags r:id="rId1"/>
            </p:custDataLst>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Merci</a:t>
            </a:r>
          </a:p>
        </p:txBody>
      </p:sp>
    </p:spTree>
    <p:extLst>
      <p:ext uri="{BB962C8B-B14F-4D97-AF65-F5344CB8AC3E}">
        <p14:creationId xmlns:p14="http://schemas.microsoft.com/office/powerpoint/2010/main" val="29728548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03A479D-10F3-E8E7-AF5D-61CE6FBA2E24}"/>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811F911-8E12-0EF0-9E0C-35E0AE4A7131}"/>
              </a:ext>
            </a:extLst>
          </p:cNvPr>
          <p:cNvSpPr txBox="1"/>
          <p:nvPr>
            <p:custDataLst>
              <p:tags r:id="rId1"/>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1</a:t>
            </a:r>
          </a:p>
        </p:txBody>
      </p:sp>
      <p:pic>
        <p:nvPicPr>
          <p:cNvPr id="10" name="Picture 9">
            <a:extLst>
              <a:ext uri="{FF2B5EF4-FFF2-40B4-BE49-F238E27FC236}">
                <a16:creationId xmlns:a16="http://schemas.microsoft.com/office/drawing/2014/main" id="{F9CCE18D-0C48-EDAE-4310-8927E65FA6CC}"/>
              </a:ext>
            </a:extLst>
          </p:cNvPr>
          <p:cNvPicPr>
            <a:picLocks noChangeAspect="1"/>
          </p:cNvPicPr>
          <p:nvPr>
            <p:custDataLst>
              <p:tags r:id="rId2"/>
            </p:custDataLst>
          </p:nvPr>
        </p:nvPicPr>
        <p:blipFill>
          <a:blip r:embed="rId5"/>
          <a:stretch>
            <a:fillRect/>
          </a:stretch>
        </p:blipFill>
        <p:spPr>
          <a:xfrm>
            <a:off x="3336119" y="2015818"/>
            <a:ext cx="5519762" cy="3579838"/>
          </a:xfrm>
          <a:prstGeom prst="rect">
            <a:avLst/>
          </a:prstGeom>
        </p:spPr>
      </p:pic>
      <p:sp>
        <p:nvSpPr>
          <p:cNvPr id="2" name="TextBox 1">
            <a:extLst>
              <a:ext uri="{FF2B5EF4-FFF2-40B4-BE49-F238E27FC236}">
                <a16:creationId xmlns:a16="http://schemas.microsoft.com/office/drawing/2014/main" id="{972723E6-2BC1-F502-643C-35D67035E4F9}"/>
              </a:ext>
            </a:extLst>
          </p:cNvPr>
          <p:cNvSpPr txBox="1"/>
          <p:nvPr>
            <p:custDataLst>
              <p:tags r:id="rId3"/>
            </p:custDataLst>
          </p:nvPr>
        </p:nvSpPr>
        <p:spPr>
          <a:xfrm>
            <a:off x="1352632" y="704035"/>
            <a:ext cx="9486735"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Facultatif :</a:t>
            </a:r>
          </a:p>
          <a:p>
            <a:pPr algn="ctr"/>
            <a:r>
              <a:rPr lang="fr-FR" sz="2000" b="1" dirty="0">
                <a:solidFill>
                  <a:srgbClr val="0055A5"/>
                </a:solidFill>
                <a:latin typeface="Verdana"/>
                <a:ea typeface="Verdana"/>
              </a:rPr>
              <a:t>Activité d’apprentissage 1.4.2</a:t>
            </a:r>
          </a:p>
        </p:txBody>
      </p:sp>
    </p:spTree>
    <p:extLst>
      <p:ext uri="{BB962C8B-B14F-4D97-AF65-F5344CB8AC3E}">
        <p14:creationId xmlns:p14="http://schemas.microsoft.com/office/powerpoint/2010/main" val="21149501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C580D60-9A53-5F38-00CF-280E303CDFE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3921978-C8E9-B177-2D61-384DC05185A4}"/>
              </a:ext>
            </a:extLst>
          </p:cNvPr>
          <p:cNvPicPr>
            <a:picLocks noChangeAspect="1"/>
          </p:cNvPicPr>
          <p:nvPr>
            <p:custDataLst>
              <p:tags r:id="rId1"/>
            </p:custDataLst>
          </p:nvPr>
        </p:nvPicPr>
        <p:blipFill>
          <a:blip r:embed="rId5"/>
          <a:stretch>
            <a:fillRect/>
          </a:stretch>
        </p:blipFill>
        <p:spPr>
          <a:xfrm>
            <a:off x="2856000" y="1719471"/>
            <a:ext cx="6480000" cy="4243098"/>
          </a:xfrm>
          <a:prstGeom prst="rect">
            <a:avLst/>
          </a:prstGeom>
        </p:spPr>
      </p:pic>
      <p:sp>
        <p:nvSpPr>
          <p:cNvPr id="2" name="TextBox 1">
            <a:extLst>
              <a:ext uri="{FF2B5EF4-FFF2-40B4-BE49-F238E27FC236}">
                <a16:creationId xmlns:a16="http://schemas.microsoft.com/office/drawing/2014/main" id="{92DAA8A3-22EA-F65D-932B-94179C9E37DA}"/>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2</a:t>
            </a:r>
          </a:p>
        </p:txBody>
      </p:sp>
      <p:sp>
        <p:nvSpPr>
          <p:cNvPr id="4" name="TextBox 3">
            <a:extLst>
              <a:ext uri="{FF2B5EF4-FFF2-40B4-BE49-F238E27FC236}">
                <a16:creationId xmlns:a16="http://schemas.microsoft.com/office/drawing/2014/main" id="{6E8A8DC0-262D-D29F-CE86-1264F364B09A}"/>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1.4.2</a:t>
            </a:r>
          </a:p>
        </p:txBody>
      </p:sp>
    </p:spTree>
    <p:extLst>
      <p:ext uri="{BB962C8B-B14F-4D97-AF65-F5344CB8AC3E}">
        <p14:creationId xmlns:p14="http://schemas.microsoft.com/office/powerpoint/2010/main" val="75229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14EC741-9876-93DF-2407-1FD5091D993E}"/>
              </a:ext>
            </a:extLst>
          </p:cNvPr>
          <p:cNvGraphicFramePr>
            <a:graphicFrameLocks noGrp="1"/>
          </p:cNvGraphicFramePr>
          <p:nvPr>
            <p:custDataLst>
              <p:tags r:id="rId1"/>
            </p:custDataLst>
            <p:extLst>
              <p:ext uri="{D42A27DB-BD31-4B8C-83A1-F6EECF244321}">
                <p14:modId xmlns:p14="http://schemas.microsoft.com/office/powerpoint/2010/main" val="726737083"/>
              </p:ext>
            </p:extLst>
          </p:nvPr>
        </p:nvGraphicFramePr>
        <p:xfrm>
          <a:off x="1596000" y="899160"/>
          <a:ext cx="8999999" cy="536448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spcBef>
                          <a:spcPts val="1200"/>
                        </a:spcBef>
                        <a:spcAft>
                          <a:spcPts val="1200"/>
                        </a:spcAft>
                      </a:pPr>
                      <a:r>
                        <a:rPr lang="fr-FR" sz="2000" dirty="0">
                          <a:solidFill>
                            <a:srgbClr val="0055A5"/>
                          </a:solidFill>
                          <a:latin typeface="Verdana"/>
                          <a:ea typeface="Verdana"/>
                        </a:rPr>
                        <a:t>Résultats de l’apprentissage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1854200">
                <a:tc>
                  <a:txBody>
                    <a:bodyPr/>
                    <a:lstStyle/>
                    <a:p>
                      <a:pPr marL="457200" marR="0" lvl="0" indent="-457200" algn="l" defTabSz="914400" rtl="0" eaLnBrk="1" fontAlgn="auto" latinLnBrk="0" hangingPunct="1">
                        <a:lnSpc>
                          <a:spcPct val="100000"/>
                        </a:lnSpc>
                        <a:spcBef>
                          <a:spcPts val="1200"/>
                        </a:spcBef>
                        <a:spcAft>
                          <a:spcPts val="1200"/>
                        </a:spcAft>
                        <a:buClrTx/>
                        <a:buSzTx/>
                        <a:buFont typeface="+mj-lt"/>
                        <a:buAutoNum type="arabicPeriod"/>
                        <a:tabLst/>
                        <a:defRPr/>
                      </a:pPr>
                      <a:r>
                        <a:rPr lang="fr-FR" sz="2000" dirty="0">
                          <a:latin typeface="Verdana"/>
                          <a:ea typeface="Verdana"/>
                        </a:rPr>
                        <a:t>Décrire le cadre juridique régissant les opérations de maintien de la paix de l’ONU, ainsi que les sources et documents clés qui les soutiennent. </a:t>
                      </a:r>
                    </a:p>
                    <a:p>
                      <a:pPr marL="457200" marR="0" lvl="0" indent="-457200" algn="l" defTabSz="914400" rtl="0" eaLnBrk="1" fontAlgn="auto" latinLnBrk="0" hangingPunct="1">
                        <a:lnSpc>
                          <a:spcPct val="100000"/>
                        </a:lnSpc>
                        <a:spcBef>
                          <a:spcPts val="1200"/>
                        </a:spcBef>
                        <a:spcAft>
                          <a:spcPts val="1200"/>
                        </a:spcAft>
                        <a:buClrTx/>
                        <a:buSzTx/>
                        <a:buFont typeface="+mj-lt"/>
                        <a:buAutoNum type="arabicPeriod"/>
                        <a:tabLst/>
                        <a:defRPr/>
                      </a:pPr>
                      <a:r>
                        <a:rPr lang="fr-FR" sz="2000" dirty="0">
                          <a:latin typeface="Verdana"/>
                          <a:ea typeface="Verdana"/>
                        </a:rPr>
                        <a:t>Expliquer le concept des droits humains et le rôle du droit international relatif aux droits humains (DIDH) dans la gestion des conflits armés dans les contextes internationaux et non internationaux.</a:t>
                      </a:r>
                    </a:p>
                    <a:p>
                      <a:pPr marL="457200" marR="0" lvl="0" indent="-457200" algn="l" defTabSz="914400" rtl="0" eaLnBrk="1" fontAlgn="auto" latinLnBrk="0" hangingPunct="1">
                        <a:lnSpc>
                          <a:spcPct val="100000"/>
                        </a:lnSpc>
                        <a:spcBef>
                          <a:spcPts val="1200"/>
                        </a:spcBef>
                        <a:spcAft>
                          <a:spcPts val="1200"/>
                        </a:spcAft>
                        <a:buClrTx/>
                        <a:buSzTx/>
                        <a:buFont typeface="+mj-lt"/>
                        <a:buAutoNum type="arabicPeriod"/>
                        <a:tabLst/>
                        <a:defRPr/>
                      </a:pPr>
                      <a:r>
                        <a:rPr lang="fr-FR" sz="2000" dirty="0">
                          <a:latin typeface="Verdana"/>
                          <a:ea typeface="Verdana"/>
                        </a:rPr>
                        <a:t>Présenter le droit international humanitaire (DIH) et expliquer pourquoi il est parfois appelé « droit de la guerre » ou « droit des conflits armés ».</a:t>
                      </a:r>
                    </a:p>
                    <a:p>
                      <a:pPr marL="457200" marR="0" lvl="0" indent="-457200" algn="l" rtl="0" eaLnBrk="1" fontAlgn="auto" latinLnBrk="0" hangingPunct="1">
                        <a:lnSpc>
                          <a:spcPct val="100000"/>
                        </a:lnSpc>
                        <a:spcBef>
                          <a:spcPts val="1200"/>
                        </a:spcBef>
                        <a:spcAft>
                          <a:spcPts val="1200"/>
                        </a:spcAft>
                        <a:buClrTx/>
                        <a:buSzTx/>
                        <a:buFont typeface="+mj-lt"/>
                        <a:buAutoNum type="arabicPeriod"/>
                      </a:pPr>
                      <a:r>
                        <a:rPr lang="fr-FR" sz="2000" dirty="0">
                          <a:latin typeface="Verdana"/>
                          <a:ea typeface="Verdana"/>
                        </a:rPr>
                        <a:t>Expliquer les règles d’engagement (RDE) et les directives sur le recours à la force pour la police (DRF) dans le cadre des activités de maintien de la paix de l’ONU.</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3852110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A0C508E-113A-CB01-213A-83BB40B25DF9}"/>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EF599498-66BE-85E6-BB37-9772254CAE46}"/>
              </a:ext>
            </a:extLst>
          </p:cNvPr>
          <p:cNvPicPr>
            <a:picLocks noChangeAspect="1"/>
          </p:cNvPicPr>
          <p:nvPr>
            <p:custDataLst>
              <p:tags r:id="rId1"/>
            </p:custDataLst>
          </p:nvPr>
        </p:nvPicPr>
        <p:blipFill>
          <a:blip r:embed="rId5"/>
          <a:stretch>
            <a:fillRect/>
          </a:stretch>
        </p:blipFill>
        <p:spPr>
          <a:xfrm>
            <a:off x="2856000" y="1881110"/>
            <a:ext cx="6480000" cy="3910345"/>
          </a:xfrm>
          <a:prstGeom prst="rect">
            <a:avLst/>
          </a:prstGeom>
        </p:spPr>
      </p:pic>
      <p:sp>
        <p:nvSpPr>
          <p:cNvPr id="2" name="TextBox 1">
            <a:extLst>
              <a:ext uri="{FF2B5EF4-FFF2-40B4-BE49-F238E27FC236}">
                <a16:creationId xmlns:a16="http://schemas.microsoft.com/office/drawing/2014/main" id="{BE043A7B-092E-BDDA-7855-7B5D7136A4CB}"/>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3</a:t>
            </a:r>
          </a:p>
        </p:txBody>
      </p:sp>
      <p:sp>
        <p:nvSpPr>
          <p:cNvPr id="3" name="TextBox 2">
            <a:extLst>
              <a:ext uri="{FF2B5EF4-FFF2-40B4-BE49-F238E27FC236}">
                <a16:creationId xmlns:a16="http://schemas.microsoft.com/office/drawing/2014/main" id="{4D0B440E-6FEA-7F26-9C02-FF8FAFCDF224}"/>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1.4.2</a:t>
            </a:r>
          </a:p>
        </p:txBody>
      </p:sp>
    </p:spTree>
    <p:extLst>
      <p:ext uri="{BB962C8B-B14F-4D97-AF65-F5344CB8AC3E}">
        <p14:creationId xmlns:p14="http://schemas.microsoft.com/office/powerpoint/2010/main" val="59852551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3396E57-D146-3427-64BA-52AF5EE264C7}"/>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38835AAF-B277-845D-BE48-77E4252B045F}"/>
              </a:ext>
            </a:extLst>
          </p:cNvPr>
          <p:cNvPicPr>
            <a:picLocks noChangeAspect="1"/>
          </p:cNvPicPr>
          <p:nvPr>
            <p:custDataLst>
              <p:tags r:id="rId1"/>
            </p:custDataLst>
          </p:nvPr>
        </p:nvPicPr>
        <p:blipFill>
          <a:blip r:embed="rId5"/>
          <a:stretch>
            <a:fillRect/>
          </a:stretch>
        </p:blipFill>
        <p:spPr>
          <a:xfrm>
            <a:off x="2856000" y="1815546"/>
            <a:ext cx="6480000" cy="4365363"/>
          </a:xfrm>
          <a:prstGeom prst="rect">
            <a:avLst/>
          </a:prstGeom>
        </p:spPr>
      </p:pic>
      <p:sp>
        <p:nvSpPr>
          <p:cNvPr id="2" name="TextBox 1">
            <a:extLst>
              <a:ext uri="{FF2B5EF4-FFF2-40B4-BE49-F238E27FC236}">
                <a16:creationId xmlns:a16="http://schemas.microsoft.com/office/drawing/2014/main" id="{018EDB96-4C2E-2505-95E2-79CF02AC976D}"/>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4</a:t>
            </a:r>
          </a:p>
        </p:txBody>
      </p:sp>
      <p:sp>
        <p:nvSpPr>
          <p:cNvPr id="4" name="TextBox 3">
            <a:extLst>
              <a:ext uri="{FF2B5EF4-FFF2-40B4-BE49-F238E27FC236}">
                <a16:creationId xmlns:a16="http://schemas.microsoft.com/office/drawing/2014/main" id="{A3310072-4984-FF72-8D6F-B80C8DC4E188}"/>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1.4.2</a:t>
            </a:r>
          </a:p>
        </p:txBody>
      </p:sp>
    </p:spTree>
    <p:extLst>
      <p:ext uri="{BB962C8B-B14F-4D97-AF65-F5344CB8AC3E}">
        <p14:creationId xmlns:p14="http://schemas.microsoft.com/office/powerpoint/2010/main" val="13058215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DF99C26-F087-A2C0-265A-7748CFDCA65D}"/>
            </a:ext>
          </a:extLst>
        </p:cNvPr>
        <p:cNvGrpSpPr/>
        <p:nvPr/>
      </p:nvGrpSpPr>
      <p:grpSpPr>
        <a:xfrm>
          <a:off x="0" y="0"/>
          <a:ext cx="0" cy="0"/>
          <a:chOff x="0" y="0"/>
          <a:chExt cx="0" cy="0"/>
        </a:xfrm>
      </p:grpSpPr>
      <p:pic>
        <p:nvPicPr>
          <p:cNvPr id="2" name="Picture 1" descr="A person holding a megaphone&#10;&#10;Description automatically generated">
            <a:extLst>
              <a:ext uri="{FF2B5EF4-FFF2-40B4-BE49-F238E27FC236}">
                <a16:creationId xmlns:a16="http://schemas.microsoft.com/office/drawing/2014/main" id="{AF1323E6-0D39-BA47-81C6-13A51A41532B}"/>
              </a:ext>
            </a:extLst>
          </p:cNvPr>
          <p:cNvPicPr>
            <a:picLocks noChangeAspect="1"/>
          </p:cNvPicPr>
          <p:nvPr>
            <p:custDataLst>
              <p:tags r:id="rId1"/>
            </p:custDataLst>
          </p:nvPr>
        </p:nvPicPr>
        <p:blipFill>
          <a:blip r:embed="rId5">
            <a:extLst>
              <a:ext uri="{28A0092B-C50C-407E-A947-70E740481C1C}">
                <a14:useLocalDpi xmlns:a14="http://schemas.microsoft.com/office/drawing/2010/main"/>
              </a:ext>
            </a:extLst>
          </a:blip>
          <a:stretch>
            <a:fillRect/>
          </a:stretch>
        </p:blipFill>
        <p:spPr>
          <a:xfrm>
            <a:off x="4175154" y="1767766"/>
            <a:ext cx="3841691" cy="4791820"/>
          </a:xfrm>
          <a:prstGeom prst="rect">
            <a:avLst/>
          </a:prstGeom>
        </p:spPr>
      </p:pic>
      <p:sp>
        <p:nvSpPr>
          <p:cNvPr id="3" name="TextBox 2">
            <a:extLst>
              <a:ext uri="{FF2B5EF4-FFF2-40B4-BE49-F238E27FC236}">
                <a16:creationId xmlns:a16="http://schemas.microsoft.com/office/drawing/2014/main" id="{8CF33956-227F-9D3E-15D5-72AF5579EAD0}"/>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6</a:t>
            </a:r>
          </a:p>
        </p:txBody>
      </p:sp>
      <p:sp>
        <p:nvSpPr>
          <p:cNvPr id="4" name="TextBox 3">
            <a:extLst>
              <a:ext uri="{FF2B5EF4-FFF2-40B4-BE49-F238E27FC236}">
                <a16:creationId xmlns:a16="http://schemas.microsoft.com/office/drawing/2014/main" id="{B5299654-68CF-EEC9-475A-B10CA1D9D232}"/>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1.4.2</a:t>
            </a:r>
          </a:p>
        </p:txBody>
      </p:sp>
    </p:spTree>
    <p:extLst>
      <p:ext uri="{BB962C8B-B14F-4D97-AF65-F5344CB8AC3E}">
        <p14:creationId xmlns:p14="http://schemas.microsoft.com/office/powerpoint/2010/main" val="2599264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3EF58F1-1548-7885-E76E-8089C6FCBE79}"/>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AC71B81-1F63-607A-36F4-4D1E066124C1}"/>
              </a:ext>
            </a:extLst>
          </p:cNvPr>
          <p:cNvPicPr>
            <a:picLocks noChangeAspect="1"/>
          </p:cNvPicPr>
          <p:nvPr>
            <p:custDataLst>
              <p:tags r:id="rId1"/>
            </p:custDataLst>
          </p:nvPr>
        </p:nvPicPr>
        <p:blipFill>
          <a:blip r:embed="rId5">
            <a:extLst>
              <a:ext uri="{28A0092B-C50C-407E-A947-70E740481C1C}">
                <a14:useLocalDpi xmlns:a14="http://schemas.microsoft.com/office/drawing/2010/main"/>
              </a:ext>
            </a:extLst>
          </a:blip>
          <a:stretch>
            <a:fillRect/>
          </a:stretch>
        </p:blipFill>
        <p:spPr>
          <a:xfrm>
            <a:off x="2695592" y="1814085"/>
            <a:ext cx="6800815" cy="4417024"/>
          </a:xfrm>
          <a:prstGeom prst="rect">
            <a:avLst/>
          </a:prstGeom>
        </p:spPr>
      </p:pic>
      <p:sp>
        <p:nvSpPr>
          <p:cNvPr id="2" name="TextBox 1">
            <a:extLst>
              <a:ext uri="{FF2B5EF4-FFF2-40B4-BE49-F238E27FC236}">
                <a16:creationId xmlns:a16="http://schemas.microsoft.com/office/drawing/2014/main" id="{9D15ADF3-3B6E-6C66-08C4-20166DD26DD5}"/>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7</a:t>
            </a:r>
          </a:p>
        </p:txBody>
      </p:sp>
      <p:sp>
        <p:nvSpPr>
          <p:cNvPr id="4" name="TextBox 3">
            <a:extLst>
              <a:ext uri="{FF2B5EF4-FFF2-40B4-BE49-F238E27FC236}">
                <a16:creationId xmlns:a16="http://schemas.microsoft.com/office/drawing/2014/main" id="{A00346EA-6C77-AF40-6E3F-62370069CE8D}"/>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1.4.2</a:t>
            </a:r>
          </a:p>
        </p:txBody>
      </p:sp>
    </p:spTree>
    <p:extLst>
      <p:ext uri="{BB962C8B-B14F-4D97-AF65-F5344CB8AC3E}">
        <p14:creationId xmlns:p14="http://schemas.microsoft.com/office/powerpoint/2010/main" val="29997404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D87F37C-9B87-B834-D48D-931953F581C9}"/>
            </a:ext>
          </a:extLst>
        </p:cNvPr>
        <p:cNvGrpSpPr/>
        <p:nvPr/>
      </p:nvGrpSpPr>
      <p:grpSpPr>
        <a:xfrm>
          <a:off x="0" y="0"/>
          <a:ext cx="0" cy="0"/>
          <a:chOff x="0" y="0"/>
          <a:chExt cx="0" cy="0"/>
        </a:xfrm>
      </p:grpSpPr>
      <p:pic>
        <p:nvPicPr>
          <p:cNvPr id="2" name="Picture 1" descr="A group of women holding signs&#10;&#10;Description automatically generated">
            <a:extLst>
              <a:ext uri="{FF2B5EF4-FFF2-40B4-BE49-F238E27FC236}">
                <a16:creationId xmlns:a16="http://schemas.microsoft.com/office/drawing/2014/main" id="{11EF595B-97A7-D1B2-926A-843B7B43C3BC}"/>
              </a:ext>
            </a:extLst>
          </p:cNvPr>
          <p:cNvPicPr>
            <a:picLocks noChangeAspect="1"/>
          </p:cNvPicPr>
          <p:nvPr>
            <p:custDataLst>
              <p:tags r:id="rId1"/>
            </p:custDataLst>
          </p:nvPr>
        </p:nvPicPr>
        <p:blipFill>
          <a:blip r:embed="rId5">
            <a:extLst>
              <a:ext uri="{28A0092B-C50C-407E-A947-70E740481C1C}">
                <a14:useLocalDpi xmlns:a14="http://schemas.microsoft.com/office/drawing/2010/main"/>
              </a:ext>
            </a:extLst>
          </a:blip>
          <a:stretch>
            <a:fillRect/>
          </a:stretch>
        </p:blipFill>
        <p:spPr>
          <a:xfrm>
            <a:off x="2683593" y="1754970"/>
            <a:ext cx="6824814" cy="4509643"/>
          </a:xfrm>
          <a:prstGeom prst="rect">
            <a:avLst/>
          </a:prstGeom>
        </p:spPr>
      </p:pic>
      <p:sp>
        <p:nvSpPr>
          <p:cNvPr id="3" name="TextBox 2">
            <a:extLst>
              <a:ext uri="{FF2B5EF4-FFF2-40B4-BE49-F238E27FC236}">
                <a16:creationId xmlns:a16="http://schemas.microsoft.com/office/drawing/2014/main" id="{4314FAD2-3C09-51BD-8DEE-263B266738BE}"/>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8</a:t>
            </a:r>
          </a:p>
        </p:txBody>
      </p:sp>
      <p:sp>
        <p:nvSpPr>
          <p:cNvPr id="4" name="TextBox 3">
            <a:extLst>
              <a:ext uri="{FF2B5EF4-FFF2-40B4-BE49-F238E27FC236}">
                <a16:creationId xmlns:a16="http://schemas.microsoft.com/office/drawing/2014/main" id="{A16ED591-6424-D59B-AFE7-A9D0D7C9ED41}"/>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1.4.2</a:t>
            </a:r>
          </a:p>
        </p:txBody>
      </p:sp>
    </p:spTree>
    <p:extLst>
      <p:ext uri="{BB962C8B-B14F-4D97-AF65-F5344CB8AC3E}">
        <p14:creationId xmlns:p14="http://schemas.microsoft.com/office/powerpoint/2010/main" val="11562989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ED837A4-0B1A-3761-E184-FD72F923CE30}"/>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D52DC50E-B646-73F9-F590-AFEE1EA4185F}"/>
              </a:ext>
            </a:extLst>
          </p:cNvPr>
          <p:cNvPicPr>
            <a:picLocks noChangeAspect="1"/>
          </p:cNvPicPr>
          <p:nvPr>
            <p:custDataLst>
              <p:tags r:id="rId1"/>
            </p:custDataLst>
          </p:nvPr>
        </p:nvPicPr>
        <p:blipFill>
          <a:blip r:embed="rId6"/>
          <a:stretch>
            <a:fillRect/>
          </a:stretch>
        </p:blipFill>
        <p:spPr>
          <a:xfrm>
            <a:off x="2090154" y="1407651"/>
            <a:ext cx="8011690" cy="4350474"/>
          </a:xfrm>
          <a:prstGeom prst="rect">
            <a:avLst/>
          </a:prstGeom>
        </p:spPr>
      </p:pic>
      <p:sp>
        <p:nvSpPr>
          <p:cNvPr id="2" name="TextBox 1">
            <a:extLst>
              <a:ext uri="{FF2B5EF4-FFF2-40B4-BE49-F238E27FC236}">
                <a16:creationId xmlns:a16="http://schemas.microsoft.com/office/drawing/2014/main" id="{0277FDEF-728C-741F-F277-2EBB5900977B}"/>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1</a:t>
            </a:r>
          </a:p>
        </p:txBody>
      </p:sp>
      <p:sp>
        <p:nvSpPr>
          <p:cNvPr id="4" name="TextBox 3">
            <a:extLst>
              <a:ext uri="{FF2B5EF4-FFF2-40B4-BE49-F238E27FC236}">
                <a16:creationId xmlns:a16="http://schemas.microsoft.com/office/drawing/2014/main" id="{6D7F3CDC-18B0-7733-24DB-C3D0A51C9008}"/>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7541186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BA05F391-8E72-AA17-2A45-9458EBE3361C}"/>
            </a:ext>
          </a:extLst>
        </p:cNvPr>
        <p:cNvGrpSpPr/>
        <p:nvPr/>
      </p:nvGrpSpPr>
      <p:grpSpPr>
        <a:xfrm>
          <a:off x="0" y="0"/>
          <a:ext cx="0" cy="0"/>
          <a:chOff x="0" y="0"/>
          <a:chExt cx="0" cy="0"/>
        </a:xfrm>
      </p:grpSpPr>
      <p:pic>
        <p:nvPicPr>
          <p:cNvPr id="3074" name="Picture 2" descr="DR Congo appoints new army chief as part of military reforms | Military  News | Al Jazeera">
            <a:extLst>
              <a:ext uri="{FF2B5EF4-FFF2-40B4-BE49-F238E27FC236}">
                <a16:creationId xmlns:a16="http://schemas.microsoft.com/office/drawing/2014/main" id="{189548E6-58CD-4973-882E-8BB34BB3EFC2}"/>
              </a:ext>
            </a:extLst>
          </p:cNvPr>
          <p:cNvPicPr>
            <a:picLocks noChangeAspect="1" noChangeArrowheads="1"/>
          </p:cNvPicPr>
          <p:nvPr>
            <p:custDataLst>
              <p:tags r:id="rId1"/>
            </p:custDataLst>
          </p:nvPr>
        </p:nvPicPr>
        <p:blipFill>
          <a:blip r:embed="rId5">
            <a:extLst>
              <a:ext uri="{28A0092B-C50C-407E-A947-70E740481C1C}">
                <a14:useLocalDpi xmlns:a14="http://schemas.microsoft.com/office/drawing/2010/main"/>
              </a:ext>
            </a:extLst>
          </a:blip>
          <a:srcRect/>
          <a:stretch>
            <a:fillRect/>
          </a:stretch>
        </p:blipFill>
        <p:spPr bwMode="auto">
          <a:xfrm>
            <a:off x="2684935" y="1721899"/>
            <a:ext cx="6822129" cy="454513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D9B28D5-2477-2EC9-5FC2-A3817215F051}"/>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2</a:t>
            </a:r>
          </a:p>
        </p:txBody>
      </p:sp>
      <p:sp>
        <p:nvSpPr>
          <p:cNvPr id="3" name="TextBox 2">
            <a:extLst>
              <a:ext uri="{FF2B5EF4-FFF2-40B4-BE49-F238E27FC236}">
                <a16:creationId xmlns:a16="http://schemas.microsoft.com/office/drawing/2014/main" id="{673687BF-BA7C-AD46-10AA-9ECED24A815B}"/>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275665879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437C2DB-CA6F-35F2-E0ED-96749A5BE1D9}"/>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D61FDF5E-FFFD-761E-EC37-DDC602F5507F}"/>
              </a:ext>
            </a:extLst>
          </p:cNvPr>
          <p:cNvPicPr>
            <a:picLocks noChangeAspect="1"/>
          </p:cNvPicPr>
          <p:nvPr>
            <p:custDataLst>
              <p:tags r:id="rId1"/>
            </p:custDataLst>
          </p:nvPr>
        </p:nvPicPr>
        <p:blipFill>
          <a:blip r:embed="rId5"/>
          <a:stretch>
            <a:fillRect/>
          </a:stretch>
        </p:blipFill>
        <p:spPr>
          <a:xfrm>
            <a:off x="2723865" y="1578873"/>
            <a:ext cx="6744270" cy="4980713"/>
          </a:xfrm>
          <a:prstGeom prst="rect">
            <a:avLst/>
          </a:prstGeom>
        </p:spPr>
      </p:pic>
      <p:sp>
        <p:nvSpPr>
          <p:cNvPr id="2" name="TextBox 1">
            <a:extLst>
              <a:ext uri="{FF2B5EF4-FFF2-40B4-BE49-F238E27FC236}">
                <a16:creationId xmlns:a16="http://schemas.microsoft.com/office/drawing/2014/main" id="{E8C57361-AB8D-3A18-9E5D-0D09955BFF4A}"/>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3</a:t>
            </a:r>
          </a:p>
        </p:txBody>
      </p:sp>
      <p:sp>
        <p:nvSpPr>
          <p:cNvPr id="3" name="TextBox 2">
            <a:extLst>
              <a:ext uri="{FF2B5EF4-FFF2-40B4-BE49-F238E27FC236}">
                <a16:creationId xmlns:a16="http://schemas.microsoft.com/office/drawing/2014/main" id="{9E398810-649B-DF3F-0AD2-3DD9640539A4}"/>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6734270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3DCA0BF-DF66-D356-76D3-20C80B588C16}"/>
            </a:ext>
          </a:extLst>
        </p:cNvPr>
        <p:cNvGrpSpPr/>
        <p:nvPr/>
      </p:nvGrpSpPr>
      <p:grpSpPr>
        <a:xfrm>
          <a:off x="0" y="0"/>
          <a:ext cx="0" cy="0"/>
          <a:chOff x="0" y="0"/>
          <a:chExt cx="0" cy="0"/>
        </a:xfrm>
      </p:grpSpPr>
      <p:pic>
        <p:nvPicPr>
          <p:cNvPr id="4098" name="Picture 2" descr="These are the female soldiers in Congo - The Washington Post">
            <a:extLst>
              <a:ext uri="{FF2B5EF4-FFF2-40B4-BE49-F238E27FC236}">
                <a16:creationId xmlns:a16="http://schemas.microsoft.com/office/drawing/2014/main" id="{D0BAE0F6-933F-F36B-C124-C8C3B4106F06}"/>
              </a:ext>
            </a:extLst>
          </p:cNvPr>
          <p:cNvPicPr>
            <a:picLocks noChangeAspect="1" noChangeArrowheads="1"/>
          </p:cNvPicPr>
          <p:nvPr>
            <p:custDataLst>
              <p:tags r:id="rId1"/>
            </p:custDataLst>
          </p:nvPr>
        </p:nvPicPr>
        <p:blipFill>
          <a:blip r:embed="rId5" cstate="screen">
            <a:extLst>
              <a:ext uri="{28A0092B-C50C-407E-A947-70E740481C1C}">
                <a14:useLocalDpi xmlns:a14="http://schemas.microsoft.com/office/drawing/2010/main"/>
              </a:ext>
            </a:extLst>
          </a:blip>
          <a:srcRect/>
          <a:stretch>
            <a:fillRect/>
          </a:stretch>
        </p:blipFill>
        <p:spPr bwMode="auto">
          <a:xfrm>
            <a:off x="3591938" y="1643489"/>
            <a:ext cx="5008124" cy="500812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E52D3EB-358E-4396-6C23-F2841ACD8B4F}"/>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4</a:t>
            </a:r>
          </a:p>
        </p:txBody>
      </p:sp>
      <p:sp>
        <p:nvSpPr>
          <p:cNvPr id="3" name="TextBox 2">
            <a:extLst>
              <a:ext uri="{FF2B5EF4-FFF2-40B4-BE49-F238E27FC236}">
                <a16:creationId xmlns:a16="http://schemas.microsoft.com/office/drawing/2014/main" id="{48401F18-4C34-6381-CE2C-4CA4679E3596}"/>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35390003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865A582-9B1E-B452-0059-7CF28C871690}"/>
            </a:ext>
          </a:extLst>
        </p:cNvPr>
        <p:cNvGrpSpPr/>
        <p:nvPr/>
      </p:nvGrpSpPr>
      <p:grpSpPr>
        <a:xfrm>
          <a:off x="0" y="0"/>
          <a:ext cx="0" cy="0"/>
          <a:chOff x="0" y="0"/>
          <a:chExt cx="0" cy="0"/>
        </a:xfrm>
      </p:grpSpPr>
      <p:pic>
        <p:nvPicPr>
          <p:cNvPr id="5122" name="Picture 2" descr="U.S. war aim: Protect civilians first, then troops">
            <a:extLst>
              <a:ext uri="{FF2B5EF4-FFF2-40B4-BE49-F238E27FC236}">
                <a16:creationId xmlns:a16="http://schemas.microsoft.com/office/drawing/2014/main" id="{6CA93D86-B811-4C8D-84A3-553D4C7DD43C}"/>
              </a:ext>
            </a:extLst>
          </p:cNvPr>
          <p:cNvPicPr>
            <a:picLocks noChangeAspect="1" noChangeArrowheads="1"/>
          </p:cNvPicPr>
          <p:nvPr>
            <p:custDataLst>
              <p:tags r:id="rId1"/>
            </p:custDataLst>
          </p:nvPr>
        </p:nvPicPr>
        <p:blipFill>
          <a:blip r:embed="rId5">
            <a:extLst>
              <a:ext uri="{28A0092B-C50C-407E-A947-70E740481C1C}">
                <a14:useLocalDpi xmlns:a14="http://schemas.microsoft.com/office/drawing/2010/main"/>
              </a:ext>
            </a:extLst>
          </a:blip>
          <a:srcRect/>
          <a:stretch>
            <a:fillRect/>
          </a:stretch>
        </p:blipFill>
        <p:spPr bwMode="auto">
          <a:xfrm>
            <a:off x="2559163" y="1715615"/>
            <a:ext cx="7073673" cy="479334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DA2D831-BAAF-AF3E-70DB-F8D450050AE2}"/>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5</a:t>
            </a:r>
          </a:p>
        </p:txBody>
      </p:sp>
      <p:sp>
        <p:nvSpPr>
          <p:cNvPr id="3" name="TextBox 2">
            <a:extLst>
              <a:ext uri="{FF2B5EF4-FFF2-40B4-BE49-F238E27FC236}">
                <a16:creationId xmlns:a16="http://schemas.microsoft.com/office/drawing/2014/main" id="{66A05C9E-12B6-6E73-241A-E79883FAD24D}"/>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6326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AA961C4-7759-3382-24DC-834EF578F661}"/>
            </a:ext>
          </a:extLst>
        </p:cNvPr>
        <p:cNvGrpSpPr/>
        <p:nvPr/>
      </p:nvGrpSpPr>
      <p:grpSpPr>
        <a:xfrm>
          <a:off x="0" y="0"/>
          <a:ext cx="0" cy="0"/>
          <a:chOff x="0" y="0"/>
          <a:chExt cx="0" cy="0"/>
        </a:xfrm>
      </p:grpSpPr>
      <p:pic>
        <p:nvPicPr>
          <p:cNvPr id="10" name="Picture 9">
            <a:extLst>
              <a:ext uri="{FF2B5EF4-FFF2-40B4-BE49-F238E27FC236}">
                <a16:creationId xmlns:a16="http://schemas.microsoft.com/office/drawing/2014/main" id="{B6E24425-BF74-0CDF-8BCF-A04CD866C5FA}"/>
              </a:ext>
            </a:extLst>
          </p:cNvPr>
          <p:cNvPicPr>
            <a:picLocks noChangeAspect="1"/>
          </p:cNvPicPr>
          <p:nvPr>
            <p:custDataLst>
              <p:tags r:id="rId1"/>
            </p:custDataLst>
          </p:nvPr>
        </p:nvPicPr>
        <p:blipFill>
          <a:blip r:embed="rId5">
            <a:extLst>
              <a:ext uri="{BEBA8EAE-BF5A-486C-A8C5-ECC9F3942E4B}">
                <a14:imgProps xmlns:a14="http://schemas.microsoft.com/office/drawing/2010/main">
                  <a14:imgLayer r:embed="rId6">
                    <a14:imgEffect>
                      <a14:brightnessContrast bright="15000"/>
                    </a14:imgEffect>
                  </a14:imgLayer>
                </a14:imgProps>
              </a:ext>
            </a:extLst>
          </a:blip>
          <a:stretch>
            <a:fillRect/>
          </a:stretch>
        </p:blipFill>
        <p:spPr>
          <a:xfrm>
            <a:off x="1752599" y="3649701"/>
            <a:ext cx="8686800" cy="1769945"/>
          </a:xfrm>
          <a:prstGeom prst="rect">
            <a:avLst/>
          </a:prstGeom>
        </p:spPr>
      </p:pic>
      <p:sp>
        <p:nvSpPr>
          <p:cNvPr id="2" name="TextBox 1">
            <a:extLst>
              <a:ext uri="{FF2B5EF4-FFF2-40B4-BE49-F238E27FC236}">
                <a16:creationId xmlns:a16="http://schemas.microsoft.com/office/drawing/2014/main" id="{0611FC9F-3197-FD8E-0253-E69D02750275}"/>
              </a:ext>
            </a:extLst>
          </p:cNvPr>
          <p:cNvSpPr txBox="1"/>
          <p:nvPr>
            <p:custDataLst>
              <p:tags r:id="rId2"/>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Importance du cadre juridique</a:t>
            </a:r>
          </a:p>
        </p:txBody>
      </p:sp>
      <p:sp>
        <p:nvSpPr>
          <p:cNvPr id="4" name="TextBox 3">
            <a:extLst>
              <a:ext uri="{FF2B5EF4-FFF2-40B4-BE49-F238E27FC236}">
                <a16:creationId xmlns:a16="http://schemas.microsoft.com/office/drawing/2014/main" id="{7F495609-E4AC-76C7-52AB-0736EE84AAC5}"/>
              </a:ext>
            </a:extLst>
          </p:cNvPr>
          <p:cNvSpPr txBox="1"/>
          <p:nvPr>
            <p:custDataLst>
              <p:tags r:id="rId3"/>
            </p:custDataLst>
          </p:nvPr>
        </p:nvSpPr>
        <p:spPr>
          <a:xfrm>
            <a:off x="1598645" y="1438354"/>
            <a:ext cx="9000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latin typeface="Verdana"/>
                <a:ea typeface="Verdana"/>
              </a:rPr>
              <a:t>Apporte une légitimité </a:t>
            </a:r>
          </a:p>
          <a:p>
            <a:pPr marL="285750" indent="-285750">
              <a:spcBef>
                <a:spcPts val="600"/>
              </a:spcBef>
              <a:spcAft>
                <a:spcPts val="600"/>
              </a:spcAft>
              <a:buFont typeface="Arial" panose="020B0604020202020204" pitchFamily="34" charset="0"/>
              <a:buChar char="•"/>
            </a:pPr>
            <a:r>
              <a:rPr lang="fr-FR" sz="2000" dirty="0">
                <a:latin typeface="Verdana"/>
                <a:ea typeface="Verdana"/>
              </a:rPr>
              <a:t>Oriente les actions et les tâches des opérations de maintien de la paix de l’ONU</a:t>
            </a:r>
          </a:p>
          <a:p>
            <a:pPr marL="285750" indent="-285750">
              <a:spcBef>
                <a:spcPts val="600"/>
              </a:spcBef>
              <a:spcAft>
                <a:spcPts val="600"/>
              </a:spcAft>
              <a:buFont typeface="Arial" panose="020B0604020202020204" pitchFamily="34" charset="0"/>
              <a:buChar char="•"/>
            </a:pPr>
            <a:r>
              <a:rPr lang="fr-FR" sz="2000" dirty="0">
                <a:latin typeface="Verdana"/>
                <a:ea typeface="Verdana"/>
              </a:rPr>
              <a:t>Guide les agents de maintien de la paix dans leurs fonctions officielles et dans leur conduite personnelle</a:t>
            </a:r>
          </a:p>
        </p:txBody>
      </p:sp>
    </p:spTree>
    <p:extLst>
      <p:ext uri="{BB962C8B-B14F-4D97-AF65-F5344CB8AC3E}">
        <p14:creationId xmlns:p14="http://schemas.microsoft.com/office/powerpoint/2010/main" val="7047903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054291B-101D-CB51-C4DF-848B6E85B9AA}"/>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850DC1C3-3CF2-952B-BFEE-40B5667842A8}"/>
              </a:ext>
            </a:extLst>
          </p:cNvPr>
          <p:cNvPicPr>
            <a:picLocks noChangeAspect="1"/>
          </p:cNvPicPr>
          <p:nvPr>
            <p:custDataLst>
              <p:tags r:id="rId1"/>
            </p:custDataLst>
          </p:nvPr>
        </p:nvPicPr>
        <p:blipFill>
          <a:blip r:embed="rId5"/>
          <a:stretch>
            <a:fillRect/>
          </a:stretch>
        </p:blipFill>
        <p:spPr>
          <a:xfrm>
            <a:off x="2473007" y="1666046"/>
            <a:ext cx="7245985" cy="4710978"/>
          </a:xfrm>
          <a:prstGeom prst="rect">
            <a:avLst/>
          </a:prstGeom>
        </p:spPr>
      </p:pic>
      <p:sp>
        <p:nvSpPr>
          <p:cNvPr id="2" name="TextBox 1">
            <a:extLst>
              <a:ext uri="{FF2B5EF4-FFF2-40B4-BE49-F238E27FC236}">
                <a16:creationId xmlns:a16="http://schemas.microsoft.com/office/drawing/2014/main" id="{DAC63EF7-BB58-279C-B667-61A049DECD65}"/>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6</a:t>
            </a:r>
          </a:p>
        </p:txBody>
      </p:sp>
      <p:sp>
        <p:nvSpPr>
          <p:cNvPr id="3" name="TextBox 2">
            <a:extLst>
              <a:ext uri="{FF2B5EF4-FFF2-40B4-BE49-F238E27FC236}">
                <a16:creationId xmlns:a16="http://schemas.microsoft.com/office/drawing/2014/main" id="{0290678D-2A82-1A39-6412-DD03C4E090B9}"/>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39414508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ED47274-98AB-2849-0EAB-E5C888C35B0B}"/>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63D92E4A-93DE-45A0-4398-8F88BA934AAB}"/>
              </a:ext>
            </a:extLst>
          </p:cNvPr>
          <p:cNvPicPr>
            <a:picLocks noChangeAspect="1"/>
          </p:cNvPicPr>
          <p:nvPr>
            <p:custDataLst>
              <p:tags r:id="rId1"/>
            </p:custDataLst>
          </p:nvPr>
        </p:nvPicPr>
        <p:blipFill>
          <a:blip r:embed="rId5"/>
          <a:stretch>
            <a:fillRect/>
          </a:stretch>
        </p:blipFill>
        <p:spPr>
          <a:xfrm>
            <a:off x="2994270" y="1612195"/>
            <a:ext cx="6203460" cy="4764829"/>
          </a:xfrm>
          <a:prstGeom prst="rect">
            <a:avLst/>
          </a:prstGeom>
        </p:spPr>
      </p:pic>
      <p:sp>
        <p:nvSpPr>
          <p:cNvPr id="2" name="TextBox 1">
            <a:extLst>
              <a:ext uri="{FF2B5EF4-FFF2-40B4-BE49-F238E27FC236}">
                <a16:creationId xmlns:a16="http://schemas.microsoft.com/office/drawing/2014/main" id="{2EB51332-2A11-06CE-9184-660340CB605A}"/>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7</a:t>
            </a:r>
          </a:p>
        </p:txBody>
      </p:sp>
      <p:sp>
        <p:nvSpPr>
          <p:cNvPr id="3" name="TextBox 2">
            <a:extLst>
              <a:ext uri="{FF2B5EF4-FFF2-40B4-BE49-F238E27FC236}">
                <a16:creationId xmlns:a16="http://schemas.microsoft.com/office/drawing/2014/main" id="{AEE6A4C5-DAA0-D73A-7B97-5DCB3D887677}"/>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8879820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C68F09E-61A2-98A9-BFE9-A155F1832DD0}"/>
            </a:ext>
          </a:extLst>
        </p:cNvPr>
        <p:cNvGrpSpPr/>
        <p:nvPr/>
      </p:nvGrpSpPr>
      <p:grpSpPr>
        <a:xfrm>
          <a:off x="0" y="0"/>
          <a:ext cx="0" cy="0"/>
          <a:chOff x="0" y="0"/>
          <a:chExt cx="0" cy="0"/>
        </a:xfrm>
      </p:grpSpPr>
      <p:pic>
        <p:nvPicPr>
          <p:cNvPr id="7170" name="Picture 2" descr="Youth, Poverty and Blood: The Lethal Legacy of West Africa's Regional  Warriors | Refworld">
            <a:extLst>
              <a:ext uri="{FF2B5EF4-FFF2-40B4-BE49-F238E27FC236}">
                <a16:creationId xmlns:a16="http://schemas.microsoft.com/office/drawing/2014/main" id="{0F3648A4-8ED0-5CE5-A6A7-EE0A8C565BB2}"/>
              </a:ext>
            </a:extLst>
          </p:cNvPr>
          <p:cNvPicPr>
            <a:picLocks noChangeAspect="1" noChangeArrowheads="1"/>
          </p:cNvPicPr>
          <p:nvPr>
            <p:custDataLst>
              <p:tags r:id="rId1"/>
            </p:custDataLst>
          </p:nvPr>
        </p:nvPicPr>
        <p:blipFill>
          <a:blip r:embed="rId5" cstate="screen">
            <a:extLst>
              <a:ext uri="{28A0092B-C50C-407E-A947-70E740481C1C}">
                <a14:useLocalDpi xmlns:a14="http://schemas.microsoft.com/office/drawing/2010/main"/>
              </a:ext>
            </a:extLst>
          </a:blip>
          <a:srcRect/>
          <a:stretch>
            <a:fillRect/>
          </a:stretch>
        </p:blipFill>
        <p:spPr bwMode="auto">
          <a:xfrm>
            <a:off x="2652156" y="1687186"/>
            <a:ext cx="6887688" cy="479143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30DD113-7BC6-1849-7352-129D85674846}"/>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8</a:t>
            </a:r>
          </a:p>
        </p:txBody>
      </p:sp>
      <p:sp>
        <p:nvSpPr>
          <p:cNvPr id="3" name="TextBox 2">
            <a:extLst>
              <a:ext uri="{FF2B5EF4-FFF2-40B4-BE49-F238E27FC236}">
                <a16:creationId xmlns:a16="http://schemas.microsoft.com/office/drawing/2014/main" id="{913DB088-1711-6986-AB8E-E5EFBE47C4B3}"/>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254349863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3DF71596-CF6A-A9AE-99EA-5B5B6148414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E7423738-1AB1-C7C2-21C7-E2392C995F58}"/>
              </a:ext>
            </a:extLst>
          </p:cNvPr>
          <p:cNvPicPr>
            <a:picLocks noChangeAspect="1"/>
          </p:cNvPicPr>
          <p:nvPr>
            <p:custDataLst>
              <p:tags r:id="rId1"/>
            </p:custDataLst>
          </p:nvPr>
        </p:nvPicPr>
        <p:blipFill>
          <a:blip r:embed="rId5" cstate="screen">
            <a:extLst>
              <a:ext uri="{28A0092B-C50C-407E-A947-70E740481C1C}">
                <a14:useLocalDpi xmlns:a14="http://schemas.microsoft.com/office/drawing/2010/main"/>
              </a:ext>
            </a:extLst>
          </a:blip>
          <a:stretch>
            <a:fillRect/>
          </a:stretch>
        </p:blipFill>
        <p:spPr>
          <a:xfrm>
            <a:off x="2165948" y="1673156"/>
            <a:ext cx="7860104" cy="4589641"/>
          </a:xfrm>
          <a:prstGeom prst="rect">
            <a:avLst/>
          </a:prstGeom>
        </p:spPr>
      </p:pic>
      <p:sp>
        <p:nvSpPr>
          <p:cNvPr id="2" name="TextBox 1">
            <a:extLst>
              <a:ext uri="{FF2B5EF4-FFF2-40B4-BE49-F238E27FC236}">
                <a16:creationId xmlns:a16="http://schemas.microsoft.com/office/drawing/2014/main" id="{44C2C4F2-4F64-5093-98F1-913D128EFD80}"/>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9</a:t>
            </a:r>
          </a:p>
        </p:txBody>
      </p:sp>
      <p:sp>
        <p:nvSpPr>
          <p:cNvPr id="4" name="TextBox 3">
            <a:extLst>
              <a:ext uri="{FF2B5EF4-FFF2-40B4-BE49-F238E27FC236}">
                <a16:creationId xmlns:a16="http://schemas.microsoft.com/office/drawing/2014/main" id="{94F55527-B305-464E-64CA-4CCE0005FBE5}"/>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36808861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1E84865-2CAA-B463-C360-30BB8AE3523D}"/>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D66B899B-1E13-0CB6-911D-BEA03AEEB5B8}"/>
              </a:ext>
            </a:extLst>
          </p:cNvPr>
          <p:cNvPicPr>
            <a:picLocks noChangeAspect="1"/>
          </p:cNvPicPr>
          <p:nvPr>
            <p:custDataLst>
              <p:tags r:id="rId1"/>
            </p:custDataLst>
          </p:nvPr>
        </p:nvPicPr>
        <p:blipFill>
          <a:blip r:embed="rId5"/>
          <a:stretch>
            <a:fillRect/>
          </a:stretch>
        </p:blipFill>
        <p:spPr>
          <a:xfrm>
            <a:off x="2493962" y="1641474"/>
            <a:ext cx="7346315" cy="4813103"/>
          </a:xfrm>
          <a:prstGeom prst="rect">
            <a:avLst/>
          </a:prstGeom>
        </p:spPr>
      </p:pic>
      <p:sp>
        <p:nvSpPr>
          <p:cNvPr id="2" name="TextBox 1">
            <a:extLst>
              <a:ext uri="{FF2B5EF4-FFF2-40B4-BE49-F238E27FC236}">
                <a16:creationId xmlns:a16="http://schemas.microsoft.com/office/drawing/2014/main" id="{068DAF6B-4F6A-C7A4-94A0-DBF713930D49}"/>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10</a:t>
            </a:r>
          </a:p>
        </p:txBody>
      </p:sp>
      <p:sp>
        <p:nvSpPr>
          <p:cNvPr id="4" name="TextBox 3">
            <a:extLst>
              <a:ext uri="{FF2B5EF4-FFF2-40B4-BE49-F238E27FC236}">
                <a16:creationId xmlns:a16="http://schemas.microsoft.com/office/drawing/2014/main" id="{C208CD5B-679D-4E0A-8FF0-A1DA6C29417A}"/>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15284004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53D8153-18F6-0B63-33CF-3555E2AB15B2}"/>
            </a:ext>
          </a:extLst>
        </p:cNvPr>
        <p:cNvGrpSpPr/>
        <p:nvPr/>
      </p:nvGrpSpPr>
      <p:grpSpPr>
        <a:xfrm>
          <a:off x="0" y="0"/>
          <a:ext cx="0" cy="0"/>
          <a:chOff x="0" y="0"/>
          <a:chExt cx="0" cy="0"/>
        </a:xfrm>
      </p:grpSpPr>
      <p:pic>
        <p:nvPicPr>
          <p:cNvPr id="9218" name="Picture 2" descr="Medical Aid in Les Cayes, Haiti | Argentinian peacekeepers w… | Flickr">
            <a:extLst>
              <a:ext uri="{FF2B5EF4-FFF2-40B4-BE49-F238E27FC236}">
                <a16:creationId xmlns:a16="http://schemas.microsoft.com/office/drawing/2014/main" id="{E0763CFE-78AB-1220-BC36-C67F87E4CA17}"/>
              </a:ext>
            </a:extLst>
          </p:cNvPr>
          <p:cNvPicPr>
            <a:picLocks noChangeAspect="1" noChangeArrowheads="1"/>
          </p:cNvPicPr>
          <p:nvPr>
            <p:custDataLst>
              <p:tags r:id="rId1"/>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2567419" y="1669952"/>
            <a:ext cx="7057162" cy="470707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A86DAB1-4E06-EC9F-095D-FD3C6B4649DB}"/>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11</a:t>
            </a:r>
          </a:p>
        </p:txBody>
      </p:sp>
      <p:sp>
        <p:nvSpPr>
          <p:cNvPr id="3" name="TextBox 2">
            <a:extLst>
              <a:ext uri="{FF2B5EF4-FFF2-40B4-BE49-F238E27FC236}">
                <a16:creationId xmlns:a16="http://schemas.microsoft.com/office/drawing/2014/main" id="{0998EC7A-917B-EB0B-2639-807938B2F8D0}"/>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199927606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5125AAF-34D9-4C1A-EC31-AA3383DA1409}"/>
            </a:ext>
          </a:extLst>
        </p:cNvPr>
        <p:cNvGrpSpPr/>
        <p:nvPr/>
      </p:nvGrpSpPr>
      <p:grpSpPr>
        <a:xfrm>
          <a:off x="0" y="0"/>
          <a:ext cx="0" cy="0"/>
          <a:chOff x="0" y="0"/>
          <a:chExt cx="0" cy="0"/>
        </a:xfrm>
      </p:grpSpPr>
      <p:pic>
        <p:nvPicPr>
          <p:cNvPr id="10242" name="Picture 2" descr="Côte d'Ivoire: Displaced persons receive emergency aid | International  Committee of the Red Cross">
            <a:extLst>
              <a:ext uri="{FF2B5EF4-FFF2-40B4-BE49-F238E27FC236}">
                <a16:creationId xmlns:a16="http://schemas.microsoft.com/office/drawing/2014/main" id="{724F3889-E0CF-47D4-F6CA-4FF1AAF2E06C}"/>
              </a:ext>
            </a:extLst>
          </p:cNvPr>
          <p:cNvPicPr>
            <a:picLocks noChangeAspect="1" noChangeArrowheads="1"/>
          </p:cNvPicPr>
          <p:nvPr>
            <p:custDataLst>
              <p:tags r:id="rId1"/>
            </p:custDataLst>
          </p:nvPr>
        </p:nvPicPr>
        <p:blipFill>
          <a:blip r:embed="rId5">
            <a:extLst>
              <a:ext uri="{28A0092B-C50C-407E-A947-70E740481C1C}">
                <a14:useLocalDpi xmlns:a14="http://schemas.microsoft.com/office/drawing/2010/main"/>
              </a:ext>
            </a:extLst>
          </a:blip>
          <a:srcRect/>
          <a:stretch>
            <a:fillRect/>
          </a:stretch>
        </p:blipFill>
        <p:spPr bwMode="auto">
          <a:xfrm>
            <a:off x="2782110" y="1588752"/>
            <a:ext cx="6627779" cy="497083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B8FE06E-B0DD-6A63-B914-DDA5BB5FD26A}"/>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12</a:t>
            </a:r>
          </a:p>
        </p:txBody>
      </p:sp>
      <p:sp>
        <p:nvSpPr>
          <p:cNvPr id="3" name="TextBox 2">
            <a:extLst>
              <a:ext uri="{FF2B5EF4-FFF2-40B4-BE49-F238E27FC236}">
                <a16:creationId xmlns:a16="http://schemas.microsoft.com/office/drawing/2014/main" id="{853F254B-37A6-165E-279C-D65C1785A3DF}"/>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9600314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4FBB37F-0BF2-C756-BBA6-4669B0D8CDFF}"/>
            </a:ext>
          </a:extLst>
        </p:cNvPr>
        <p:cNvGrpSpPr/>
        <p:nvPr/>
      </p:nvGrpSpPr>
      <p:grpSpPr>
        <a:xfrm>
          <a:off x="0" y="0"/>
          <a:ext cx="0" cy="0"/>
          <a:chOff x="0" y="0"/>
          <a:chExt cx="0" cy="0"/>
        </a:xfrm>
      </p:grpSpPr>
      <p:pic>
        <p:nvPicPr>
          <p:cNvPr id="11266" name="Picture 2" descr="Guinea: Red Cross helps people injured in violent demonstrations - ICRC">
            <a:extLst>
              <a:ext uri="{FF2B5EF4-FFF2-40B4-BE49-F238E27FC236}">
                <a16:creationId xmlns:a16="http://schemas.microsoft.com/office/drawing/2014/main" id="{62EB82C2-494E-BB6A-3C02-77A43D0967ED}"/>
              </a:ext>
            </a:extLst>
          </p:cNvPr>
          <p:cNvPicPr>
            <a:picLocks noChangeAspect="1" noChangeArrowheads="1"/>
          </p:cNvPicPr>
          <p:nvPr>
            <p:custDataLst>
              <p:tags r:id="rId1"/>
            </p:custDataLst>
          </p:nvPr>
        </p:nvPicPr>
        <p:blipFill>
          <a:blip r:embed="rId5">
            <a:extLst>
              <a:ext uri="{28A0092B-C50C-407E-A947-70E740481C1C}">
                <a14:useLocalDpi xmlns:a14="http://schemas.microsoft.com/office/drawing/2010/main"/>
              </a:ext>
            </a:extLst>
          </a:blip>
          <a:srcRect/>
          <a:stretch>
            <a:fillRect/>
          </a:stretch>
        </p:blipFill>
        <p:spPr bwMode="auto">
          <a:xfrm>
            <a:off x="2692143" y="1755538"/>
            <a:ext cx="6807713" cy="453393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AF8F108-7010-381B-B614-F596241471F6}"/>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13</a:t>
            </a:r>
          </a:p>
        </p:txBody>
      </p:sp>
      <p:sp>
        <p:nvSpPr>
          <p:cNvPr id="3" name="TextBox 2">
            <a:extLst>
              <a:ext uri="{FF2B5EF4-FFF2-40B4-BE49-F238E27FC236}">
                <a16:creationId xmlns:a16="http://schemas.microsoft.com/office/drawing/2014/main" id="{3EAEA72A-40F4-C719-C3F7-30F3AF288A82}"/>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15970600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FDB1CE2-1AF8-BD1B-2B2A-FE15C2F10307}"/>
            </a:ext>
          </a:extLst>
        </p:cNvPr>
        <p:cNvGrpSpPr/>
        <p:nvPr/>
      </p:nvGrpSpPr>
      <p:grpSpPr>
        <a:xfrm>
          <a:off x="0" y="0"/>
          <a:ext cx="0" cy="0"/>
          <a:chOff x="0" y="0"/>
          <a:chExt cx="0" cy="0"/>
        </a:xfrm>
      </p:grpSpPr>
      <p:pic>
        <p:nvPicPr>
          <p:cNvPr id="12290" name="Picture 2" descr="Jdaideh, border crossing. Lebanese Red Cross ambulance at the Syrian Arab Red  Crescent trailer. - ICRC Audiovisual archives">
            <a:extLst>
              <a:ext uri="{FF2B5EF4-FFF2-40B4-BE49-F238E27FC236}">
                <a16:creationId xmlns:a16="http://schemas.microsoft.com/office/drawing/2014/main" id="{D241B493-80CC-A3E9-B7F2-5415F3008149}"/>
              </a:ext>
            </a:extLst>
          </p:cNvPr>
          <p:cNvPicPr>
            <a:picLocks noChangeAspect="1" noChangeArrowheads="1"/>
          </p:cNvPicPr>
          <p:nvPr>
            <p:custDataLst>
              <p:tags r:id="rId1"/>
            </p:custDataLst>
          </p:nvPr>
        </p:nvPicPr>
        <p:blipFill>
          <a:blip r:embed="rId5">
            <a:extLst>
              <a:ext uri="{28A0092B-C50C-407E-A947-70E740481C1C}">
                <a14:useLocalDpi xmlns:a14="http://schemas.microsoft.com/office/drawing/2010/main"/>
              </a:ext>
            </a:extLst>
          </a:blip>
          <a:srcRect/>
          <a:stretch>
            <a:fillRect/>
          </a:stretch>
        </p:blipFill>
        <p:spPr bwMode="auto">
          <a:xfrm>
            <a:off x="2948494" y="1655766"/>
            <a:ext cx="6295011" cy="472125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D4688D4-2C00-47BE-4B05-4CE83846086E}"/>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14</a:t>
            </a:r>
          </a:p>
        </p:txBody>
      </p:sp>
      <p:sp>
        <p:nvSpPr>
          <p:cNvPr id="3" name="TextBox 2">
            <a:extLst>
              <a:ext uri="{FF2B5EF4-FFF2-40B4-BE49-F238E27FC236}">
                <a16:creationId xmlns:a16="http://schemas.microsoft.com/office/drawing/2014/main" id="{D028D70D-7180-A67F-EE62-321248D15C5E}"/>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7025865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674E5D3-28DB-7D4C-5A14-87186A46DAFC}"/>
            </a:ext>
          </a:extLst>
        </p:cNvPr>
        <p:cNvGrpSpPr/>
        <p:nvPr/>
      </p:nvGrpSpPr>
      <p:grpSpPr>
        <a:xfrm>
          <a:off x="0" y="0"/>
          <a:ext cx="0" cy="0"/>
          <a:chOff x="0" y="0"/>
          <a:chExt cx="0" cy="0"/>
        </a:xfrm>
      </p:grpSpPr>
      <p:pic>
        <p:nvPicPr>
          <p:cNvPr id="13314" name="Picture 2" descr="Israeli forces obstruct paramedics and attack ambulances in Nablus - Latest  News &amp; Developments - Medical Aid for Palestinians">
            <a:extLst>
              <a:ext uri="{FF2B5EF4-FFF2-40B4-BE49-F238E27FC236}">
                <a16:creationId xmlns:a16="http://schemas.microsoft.com/office/drawing/2014/main" id="{F1F2E619-8B66-F632-9018-0F67FADAC961}"/>
              </a:ext>
            </a:extLst>
          </p:cNvPr>
          <p:cNvPicPr>
            <a:picLocks noChangeAspect="1" noChangeArrowheads="1"/>
          </p:cNvPicPr>
          <p:nvPr>
            <p:custDataLst>
              <p:tags r:id="rId1"/>
            </p:custDataLst>
          </p:nvPr>
        </p:nvPicPr>
        <p:blipFill>
          <a:blip r:embed="rId5">
            <a:extLst>
              <a:ext uri="{28A0092B-C50C-407E-A947-70E740481C1C}">
                <a14:useLocalDpi xmlns:a14="http://schemas.microsoft.com/office/drawing/2010/main"/>
              </a:ext>
            </a:extLst>
          </a:blip>
          <a:srcRect/>
          <a:stretch>
            <a:fillRect/>
          </a:stretch>
        </p:blipFill>
        <p:spPr bwMode="auto">
          <a:xfrm>
            <a:off x="2661826" y="1804011"/>
            <a:ext cx="6868348" cy="457301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27AD0EBA-D9A9-17B3-CDD1-75A2310654EB}"/>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15</a:t>
            </a:r>
          </a:p>
        </p:txBody>
      </p:sp>
      <p:sp>
        <p:nvSpPr>
          <p:cNvPr id="3" name="TextBox 2">
            <a:extLst>
              <a:ext uri="{FF2B5EF4-FFF2-40B4-BE49-F238E27FC236}">
                <a16:creationId xmlns:a16="http://schemas.microsoft.com/office/drawing/2014/main" id="{211DB473-64D6-CAA2-D5C6-4DFCED80FD68}"/>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5636093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496F607-54C2-9CDB-417E-CEAEACE815FA}"/>
              </a:ext>
            </a:extLst>
          </p:cNvPr>
          <p:cNvGraphicFramePr>
            <a:graphicFrameLocks noGrp="1"/>
          </p:cNvGraphicFramePr>
          <p:nvPr>
            <p:custDataLst>
              <p:tags r:id="rId1"/>
            </p:custDataLst>
            <p:extLst>
              <p:ext uri="{D42A27DB-BD31-4B8C-83A1-F6EECF244321}">
                <p14:modId xmlns:p14="http://schemas.microsoft.com/office/powerpoint/2010/main" val="3240392680"/>
              </p:ext>
            </p:extLst>
          </p:nvPr>
        </p:nvGraphicFramePr>
        <p:xfrm>
          <a:off x="1524000" y="2079000"/>
          <a:ext cx="9144000" cy="2700000"/>
        </p:xfrm>
        <a:graphic>
          <a:graphicData uri="http://schemas.openxmlformats.org/drawingml/2006/table">
            <a:tbl>
              <a:tblPr firstRow="1" firstCol="1" bandRow="1">
                <a:tableStyleId>{5C22544A-7EE6-4342-B048-85BDC9FD1C3A}</a:tableStyleId>
              </a:tblPr>
              <a:tblGrid>
                <a:gridCol w="2445572">
                  <a:extLst>
                    <a:ext uri="{9D8B030D-6E8A-4147-A177-3AD203B41FA5}">
                      <a16:colId xmlns:a16="http://schemas.microsoft.com/office/drawing/2014/main" val="2117369804"/>
                    </a:ext>
                  </a:extLst>
                </a:gridCol>
                <a:gridCol w="6698428">
                  <a:extLst>
                    <a:ext uri="{9D8B030D-6E8A-4147-A177-3AD203B41FA5}">
                      <a16:colId xmlns:a16="http://schemas.microsoft.com/office/drawing/2014/main" val="2504447503"/>
                    </a:ext>
                  </a:extLst>
                </a:gridCol>
              </a:tblGrid>
              <a:tr h="900000">
                <a:tc gridSpan="2">
                  <a:txBody>
                    <a:bodyPr/>
                    <a:lstStyle/>
                    <a:p>
                      <a:pPr marL="0" marR="0">
                        <a:lnSpc>
                          <a:spcPct val="100000"/>
                        </a:lnSpc>
                        <a:spcBef>
                          <a:spcPts val="1200"/>
                        </a:spcBef>
                        <a:spcAft>
                          <a:spcPts val="1200"/>
                        </a:spcAft>
                      </a:pPr>
                      <a:r>
                        <a:rPr lang="fr-FR" sz="2000" dirty="0">
                          <a:solidFill>
                            <a:srgbClr val="0055A5"/>
                          </a:solidFill>
                          <a:effectLst/>
                          <a:latin typeface="Verdana"/>
                          <a:ea typeface="Verdana"/>
                        </a:rPr>
                        <a:t>Activité d’apprentissage obligatoire 1.4.1 : Expériences en matière de règles et de lois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2165574739"/>
                  </a:ext>
                </a:extLst>
              </a:tr>
              <a:tr h="900000">
                <a:tc>
                  <a:txBody>
                    <a:bodyPr/>
                    <a:lstStyle/>
                    <a:p>
                      <a:pPr marL="0" marR="0" algn="r">
                        <a:lnSpc>
                          <a:spcPct val="100000"/>
                        </a:lnSpc>
                        <a:spcBef>
                          <a:spcPts val="1200"/>
                        </a:spcBef>
                        <a:spcAft>
                          <a:spcPts val="1200"/>
                        </a:spcAft>
                      </a:pPr>
                      <a:r>
                        <a:rPr lang="fr-FR" sz="2000" dirty="0">
                          <a:solidFill>
                            <a:srgbClr val="0556A6"/>
                          </a:solidFill>
                          <a:effectLst/>
                          <a:latin typeface="Verdana"/>
                          <a:ea typeface="Verdana"/>
                          <a:cs typeface="Arial"/>
                        </a:rPr>
                        <a:t>Objet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fr-FR" sz="2000" dirty="0">
                          <a:effectLst/>
                          <a:latin typeface="Verdana"/>
                          <a:ea typeface="Verdana"/>
                          <a:cs typeface="Arial"/>
                        </a:rPr>
                        <a:t>Attirer l’attention des apprenants sur l’importance du droit international</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996522"/>
                  </a:ext>
                </a:extLst>
              </a:tr>
              <a:tr h="900000">
                <a:tc>
                  <a:txBody>
                    <a:bodyPr/>
                    <a:lstStyle/>
                    <a:p>
                      <a:pPr marL="0" marR="0" algn="r">
                        <a:lnSpc>
                          <a:spcPct val="100000"/>
                        </a:lnSpc>
                        <a:spcBef>
                          <a:spcPts val="1200"/>
                        </a:spcBef>
                        <a:spcAft>
                          <a:spcPts val="1200"/>
                        </a:spcAft>
                      </a:pPr>
                      <a:r>
                        <a:rPr lang="fr-FR" sz="2000" dirty="0">
                          <a:solidFill>
                            <a:srgbClr val="0556A6"/>
                          </a:solidFill>
                          <a:effectLst/>
                          <a:latin typeface="Verdana"/>
                          <a:ea typeface="Verdana"/>
                          <a:cs typeface="Arial"/>
                        </a:rPr>
                        <a:t>Temps imparti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fr-FR" sz="2000" dirty="0">
                          <a:effectLst/>
                          <a:latin typeface="Verdana"/>
                          <a:ea typeface="Verdana"/>
                          <a:cs typeface="Arial"/>
                        </a:rPr>
                        <a:t>10 minutes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8295258"/>
                  </a:ext>
                </a:extLst>
              </a:tr>
            </a:tbl>
          </a:graphicData>
        </a:graphic>
      </p:graphicFrame>
    </p:spTree>
    <p:extLst>
      <p:ext uri="{BB962C8B-B14F-4D97-AF65-F5344CB8AC3E}">
        <p14:creationId xmlns:p14="http://schemas.microsoft.com/office/powerpoint/2010/main" val="324331029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19A387C-2E4A-6596-82C4-D439D0B975A7}"/>
            </a:ext>
          </a:extLst>
        </p:cNvPr>
        <p:cNvGrpSpPr/>
        <p:nvPr/>
      </p:nvGrpSpPr>
      <p:grpSpPr>
        <a:xfrm>
          <a:off x="0" y="0"/>
          <a:ext cx="0" cy="0"/>
          <a:chOff x="0" y="0"/>
          <a:chExt cx="0" cy="0"/>
        </a:xfrm>
      </p:grpSpPr>
      <p:pic>
        <p:nvPicPr>
          <p:cNvPr id="14338" name="Picture 2" descr="geneva convention | American Red Cross Northwest Ohio Region Blog">
            <a:extLst>
              <a:ext uri="{FF2B5EF4-FFF2-40B4-BE49-F238E27FC236}">
                <a16:creationId xmlns:a16="http://schemas.microsoft.com/office/drawing/2014/main" id="{C15DCF6E-3832-70D4-8D13-0B6F05599770}"/>
              </a:ext>
            </a:extLst>
          </p:cNvPr>
          <p:cNvPicPr>
            <a:picLocks noChangeAspect="1" noChangeArrowheads="1"/>
          </p:cNvPicPr>
          <p:nvPr>
            <p:custDataLst>
              <p:tags r:id="rId1"/>
            </p:custDataLst>
          </p:nvPr>
        </p:nvPicPr>
        <p:blipFill>
          <a:blip r:embed="rId5">
            <a:extLst>
              <a:ext uri="{28A0092B-C50C-407E-A947-70E740481C1C}">
                <a14:useLocalDpi xmlns:a14="http://schemas.microsoft.com/office/drawing/2010/main"/>
              </a:ext>
            </a:extLst>
          </a:blip>
          <a:srcRect/>
          <a:stretch>
            <a:fillRect/>
          </a:stretch>
        </p:blipFill>
        <p:spPr bwMode="auto">
          <a:xfrm>
            <a:off x="2111530" y="1863188"/>
            <a:ext cx="7968940" cy="417768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D366CE62-F137-5256-F41E-9BF965250E98}"/>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16</a:t>
            </a:r>
          </a:p>
        </p:txBody>
      </p:sp>
      <p:sp>
        <p:nvSpPr>
          <p:cNvPr id="3" name="TextBox 2">
            <a:extLst>
              <a:ext uri="{FF2B5EF4-FFF2-40B4-BE49-F238E27FC236}">
                <a16:creationId xmlns:a16="http://schemas.microsoft.com/office/drawing/2014/main" id="{A66AB2CD-77E7-6898-BEB6-E16BC4C83289}"/>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341270833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6EA3BE03-FA82-AC93-DEEC-970B3AE58B24}"/>
            </a:ext>
          </a:extLst>
        </p:cNvPr>
        <p:cNvGrpSpPr/>
        <p:nvPr/>
      </p:nvGrpSpPr>
      <p:grpSpPr>
        <a:xfrm>
          <a:off x="0" y="0"/>
          <a:ext cx="0" cy="0"/>
          <a:chOff x="0" y="0"/>
          <a:chExt cx="0" cy="0"/>
        </a:xfrm>
      </p:grpSpPr>
      <p:pic>
        <p:nvPicPr>
          <p:cNvPr id="15362" name="Picture 2" descr="Evacuations, a vital lifeline for gunshot wounded South Sudanese | ICRC">
            <a:extLst>
              <a:ext uri="{FF2B5EF4-FFF2-40B4-BE49-F238E27FC236}">
                <a16:creationId xmlns:a16="http://schemas.microsoft.com/office/drawing/2014/main" id="{42412D5F-E90C-D666-F3CF-3072CB5459E7}"/>
              </a:ext>
            </a:extLst>
          </p:cNvPr>
          <p:cNvPicPr>
            <a:picLocks noChangeAspect="1" noChangeArrowheads="1"/>
          </p:cNvPicPr>
          <p:nvPr>
            <p:custDataLst>
              <p:tags r:id="rId1"/>
            </p:custDataLst>
          </p:nvPr>
        </p:nvPicPr>
        <p:blipFill>
          <a:blip r:embed="rId5">
            <a:extLst>
              <a:ext uri="{28A0092B-C50C-407E-A947-70E740481C1C}">
                <a14:useLocalDpi xmlns:a14="http://schemas.microsoft.com/office/drawing/2010/main"/>
              </a:ext>
            </a:extLst>
          </a:blip>
          <a:srcRect/>
          <a:stretch>
            <a:fillRect/>
          </a:stretch>
        </p:blipFill>
        <p:spPr bwMode="auto">
          <a:xfrm>
            <a:off x="2491497" y="1753582"/>
            <a:ext cx="7209006" cy="480600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BC33388-99A8-3AF5-573B-12E25AAE70CE}"/>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17</a:t>
            </a:r>
          </a:p>
        </p:txBody>
      </p:sp>
      <p:sp>
        <p:nvSpPr>
          <p:cNvPr id="3" name="TextBox 2">
            <a:extLst>
              <a:ext uri="{FF2B5EF4-FFF2-40B4-BE49-F238E27FC236}">
                <a16:creationId xmlns:a16="http://schemas.microsoft.com/office/drawing/2014/main" id="{9A64717A-9DC0-13F1-DCE3-B7622A0DDD16}"/>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32427858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AC0EAF2-58E5-541B-F464-5CAC8D4106C5}"/>
            </a:ext>
          </a:extLst>
        </p:cNvPr>
        <p:cNvGrpSpPr/>
        <p:nvPr/>
      </p:nvGrpSpPr>
      <p:grpSpPr>
        <a:xfrm>
          <a:off x="0" y="0"/>
          <a:ext cx="0" cy="0"/>
          <a:chOff x="0" y="0"/>
          <a:chExt cx="0" cy="0"/>
        </a:xfrm>
      </p:grpSpPr>
      <p:pic>
        <p:nvPicPr>
          <p:cNvPr id="16386" name="Picture 2" descr="Israel faces diplomatic fallout after dozens killed in Gaza">
            <a:extLst>
              <a:ext uri="{FF2B5EF4-FFF2-40B4-BE49-F238E27FC236}">
                <a16:creationId xmlns:a16="http://schemas.microsoft.com/office/drawing/2014/main" id="{450664C4-D9B4-0E99-4A77-2F36D9641514}"/>
              </a:ext>
            </a:extLst>
          </p:cNvPr>
          <p:cNvPicPr>
            <a:picLocks noChangeAspect="1" noChangeArrowheads="1"/>
          </p:cNvPicPr>
          <p:nvPr>
            <p:custDataLst>
              <p:tags r:id="rId1"/>
            </p:custDataLst>
          </p:nvPr>
        </p:nvPicPr>
        <p:blipFill>
          <a:blip r:embed="rId5">
            <a:extLst>
              <a:ext uri="{28A0092B-C50C-407E-A947-70E740481C1C}">
                <a14:useLocalDpi xmlns:a14="http://schemas.microsoft.com/office/drawing/2010/main"/>
              </a:ext>
            </a:extLst>
          </a:blip>
          <a:srcRect/>
          <a:stretch>
            <a:fillRect/>
          </a:stretch>
        </p:blipFill>
        <p:spPr bwMode="auto">
          <a:xfrm>
            <a:off x="2478931" y="1708745"/>
            <a:ext cx="7234137" cy="466827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00C38DDF-79DE-4598-D776-7DEB75F9EDFE}"/>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18</a:t>
            </a:r>
          </a:p>
        </p:txBody>
      </p:sp>
      <p:sp>
        <p:nvSpPr>
          <p:cNvPr id="3" name="TextBox 2">
            <a:extLst>
              <a:ext uri="{FF2B5EF4-FFF2-40B4-BE49-F238E27FC236}">
                <a16:creationId xmlns:a16="http://schemas.microsoft.com/office/drawing/2014/main" id="{D7D034C9-92B0-15B0-5528-B3BBE8EB69F2}"/>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40464261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FC5002A-DB4E-4E3C-CF99-F6A1548F2FE5}"/>
            </a:ext>
          </a:extLst>
        </p:cNvPr>
        <p:cNvGrpSpPr/>
        <p:nvPr/>
      </p:nvGrpSpPr>
      <p:grpSpPr>
        <a:xfrm>
          <a:off x="0" y="0"/>
          <a:ext cx="0" cy="0"/>
          <a:chOff x="0" y="0"/>
          <a:chExt cx="0" cy="0"/>
        </a:xfrm>
      </p:grpSpPr>
      <p:pic>
        <p:nvPicPr>
          <p:cNvPr id="2" name="Picture 1" descr="Israel shoots to wound, not kill. That has led to a wave of amputations in  Gaza - Los Angeles Times">
            <a:extLst>
              <a:ext uri="{FF2B5EF4-FFF2-40B4-BE49-F238E27FC236}">
                <a16:creationId xmlns:a16="http://schemas.microsoft.com/office/drawing/2014/main" id="{41C06F49-4160-2FFF-D569-B44EBC3BF6D3}"/>
              </a:ext>
            </a:extLst>
          </p:cNvPr>
          <p:cNvPicPr>
            <a:picLocks noChangeAspect="1"/>
          </p:cNvPicPr>
          <p:nvPr>
            <p:custDataLst>
              <p:tags r:id="rId1"/>
            </p:custDataLst>
          </p:nvPr>
        </p:nvPicPr>
        <p:blipFill>
          <a:blip r:embed="rId5" cstate="screen">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2637006" y="1422402"/>
            <a:ext cx="6917987" cy="4611992"/>
          </a:xfrm>
          <a:prstGeom prst="rect">
            <a:avLst/>
          </a:prstGeom>
          <a:noFill/>
          <a:ln>
            <a:noFill/>
          </a:ln>
        </p:spPr>
      </p:pic>
      <p:sp>
        <p:nvSpPr>
          <p:cNvPr id="3" name="TextBox 2">
            <a:extLst>
              <a:ext uri="{FF2B5EF4-FFF2-40B4-BE49-F238E27FC236}">
                <a16:creationId xmlns:a16="http://schemas.microsoft.com/office/drawing/2014/main" id="{161D8E89-D060-7D18-CC35-8FCCA124E8DB}"/>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19</a:t>
            </a:r>
          </a:p>
        </p:txBody>
      </p:sp>
      <p:sp>
        <p:nvSpPr>
          <p:cNvPr id="4" name="TextBox 3">
            <a:extLst>
              <a:ext uri="{FF2B5EF4-FFF2-40B4-BE49-F238E27FC236}">
                <a16:creationId xmlns:a16="http://schemas.microsoft.com/office/drawing/2014/main" id="{569243A7-90C6-A7AC-832B-1B2DA861648C}"/>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194007715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C0B492A-676F-DEE3-CCE9-BD96D9C77177}"/>
            </a:ext>
          </a:extLst>
        </p:cNvPr>
        <p:cNvGrpSpPr/>
        <p:nvPr/>
      </p:nvGrpSpPr>
      <p:grpSpPr>
        <a:xfrm>
          <a:off x="0" y="0"/>
          <a:ext cx="0" cy="0"/>
          <a:chOff x="0" y="0"/>
          <a:chExt cx="0" cy="0"/>
        </a:xfrm>
      </p:grpSpPr>
      <p:pic>
        <p:nvPicPr>
          <p:cNvPr id="17412" name="Picture 4" descr="Stuttgart exercise puts anti-terrorism plan to test | Article | The United  States Army">
            <a:extLst>
              <a:ext uri="{FF2B5EF4-FFF2-40B4-BE49-F238E27FC236}">
                <a16:creationId xmlns:a16="http://schemas.microsoft.com/office/drawing/2014/main" id="{EC8D7CC8-0110-C15C-3A00-4B6C040ED83F}"/>
              </a:ext>
            </a:extLst>
          </p:cNvPr>
          <p:cNvPicPr>
            <a:picLocks noChangeAspect="1" noChangeArrowheads="1"/>
          </p:cNvPicPr>
          <p:nvPr>
            <p:custDataLst>
              <p:tags r:id="rId1"/>
            </p:custDataLst>
          </p:nvPr>
        </p:nvPicPr>
        <p:blipFill>
          <a:blip r:embed="rId5" cstate="screen">
            <a:extLst>
              <a:ext uri="{28A0092B-C50C-407E-A947-70E740481C1C}">
                <a14:useLocalDpi xmlns:a14="http://schemas.microsoft.com/office/drawing/2010/main"/>
              </a:ext>
            </a:extLst>
          </a:blip>
          <a:srcRect/>
          <a:stretch>
            <a:fillRect/>
          </a:stretch>
        </p:blipFill>
        <p:spPr bwMode="auto">
          <a:xfrm>
            <a:off x="3139657" y="1659109"/>
            <a:ext cx="5912683" cy="471791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7FED54B-94F0-0BAC-22E8-BAD8DB675324}"/>
              </a:ext>
            </a:extLst>
          </p:cNvPr>
          <p:cNvSpPr txBox="1"/>
          <p:nvPr>
            <p:custDataLst>
              <p:tags r:id="rId2"/>
            </p:custDataLst>
          </p:nvPr>
        </p:nvSpPr>
        <p:spPr>
          <a:xfrm>
            <a:off x="838200" y="3275111"/>
            <a:ext cx="1282430" cy="307777"/>
          </a:xfrm>
          <a:prstGeom prst="rect">
            <a:avLst/>
          </a:prstGeom>
          <a:noFill/>
        </p:spPr>
        <p:txBody>
          <a:bodyPr wrap="square" lIns="91440" tIns="45720" rIns="91440" bIns="45720" rtlCol="0" anchor="t">
            <a:spAutoFit/>
          </a:bodyPr>
          <a:lstStyle/>
          <a:p>
            <a:r>
              <a:rPr lang="fr-FR" sz="1400" b="1" dirty="0">
                <a:latin typeface="Verdana"/>
                <a:ea typeface="Verdana"/>
              </a:rPr>
              <a:t>Photo 20</a:t>
            </a:r>
          </a:p>
        </p:txBody>
      </p:sp>
      <p:sp>
        <p:nvSpPr>
          <p:cNvPr id="3" name="TextBox 2">
            <a:extLst>
              <a:ext uri="{FF2B5EF4-FFF2-40B4-BE49-F238E27FC236}">
                <a16:creationId xmlns:a16="http://schemas.microsoft.com/office/drawing/2014/main" id="{4343B5EA-F32B-6070-5379-40527B1A9210}"/>
              </a:ext>
            </a:extLst>
          </p:cNvPr>
          <p:cNvSpPr txBox="1"/>
          <p:nvPr>
            <p:custDataLst>
              <p:tags r:id="rId3"/>
            </p:custDataLst>
          </p:nvPr>
        </p:nvSpPr>
        <p:spPr>
          <a:xfrm>
            <a:off x="1352632" y="704035"/>
            <a:ext cx="948673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1.4.3</a:t>
            </a:r>
          </a:p>
        </p:txBody>
      </p:sp>
    </p:spTree>
    <p:extLst>
      <p:ext uri="{BB962C8B-B14F-4D97-AF65-F5344CB8AC3E}">
        <p14:creationId xmlns:p14="http://schemas.microsoft.com/office/powerpoint/2010/main" val="2450639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9B86BCE-152F-B064-88B6-97B3F466608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BDAFDE6-EB75-8FDF-C7F3-F5A2DC8F67D7}"/>
              </a:ext>
            </a:extLst>
          </p:cNvPr>
          <p:cNvSpPr txBox="1"/>
          <p:nvPr>
            <p:custDataLst>
              <p:tags r:id="rId1"/>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Hiérarchie des lois et politiques de l’ONU</a:t>
            </a:r>
          </a:p>
        </p:txBody>
      </p:sp>
      <p:sp>
        <p:nvSpPr>
          <p:cNvPr id="7" name="TextBox 6">
            <a:extLst>
              <a:ext uri="{FF2B5EF4-FFF2-40B4-BE49-F238E27FC236}">
                <a16:creationId xmlns:a16="http://schemas.microsoft.com/office/drawing/2014/main" id="{177649D7-DE8B-8D97-4640-D354CC23ADDC}"/>
              </a:ext>
            </a:extLst>
          </p:cNvPr>
          <p:cNvSpPr txBox="1"/>
          <p:nvPr>
            <p:custDataLst>
              <p:tags r:id="rId2"/>
            </p:custDataLst>
          </p:nvPr>
        </p:nvSpPr>
        <p:spPr>
          <a:xfrm>
            <a:off x="1595999" y="1305341"/>
            <a:ext cx="9000000" cy="486287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En matière d’opérations de maintien de la paix</a:t>
            </a:r>
          </a:p>
          <a:p>
            <a:pPr marL="342900" indent="-342900">
              <a:spcBef>
                <a:spcPts val="600"/>
              </a:spcBef>
              <a:spcAft>
                <a:spcPts val="600"/>
              </a:spcAft>
              <a:buFont typeface="Arial" panose="020B0604020202020204" pitchFamily="34" charset="0"/>
              <a:buChar char="•"/>
            </a:pPr>
            <a:r>
              <a:rPr lang="fr-FR" sz="2000" dirty="0">
                <a:latin typeface="Verdana"/>
                <a:ea typeface="Verdana"/>
              </a:rPr>
              <a:t>La Charte</a:t>
            </a:r>
          </a:p>
          <a:p>
            <a:pPr marL="342900" indent="-342900">
              <a:spcBef>
                <a:spcPts val="600"/>
              </a:spcBef>
              <a:spcAft>
                <a:spcPts val="600"/>
              </a:spcAft>
              <a:buFont typeface="Arial" panose="020B0604020202020204" pitchFamily="34" charset="0"/>
              <a:buChar char="•"/>
            </a:pPr>
            <a:r>
              <a:rPr lang="fr-FR" sz="2000" dirty="0">
                <a:latin typeface="Verdana"/>
                <a:ea typeface="Verdana"/>
              </a:rPr>
              <a:t>Droit international relatif aux droits humains, droit humanitaire et droit des réfugiés</a:t>
            </a:r>
          </a:p>
          <a:p>
            <a:pPr marL="342900" indent="-342900">
              <a:spcBef>
                <a:spcPts val="600"/>
              </a:spcBef>
              <a:spcAft>
                <a:spcPts val="600"/>
              </a:spcAft>
              <a:buFont typeface="Arial" panose="020B0604020202020204" pitchFamily="34" charset="0"/>
              <a:buChar char="•"/>
            </a:pPr>
            <a:r>
              <a:rPr lang="fr-FR" sz="2000" dirty="0">
                <a:latin typeface="Verdana"/>
                <a:ea typeface="Verdana"/>
              </a:rPr>
              <a:t>Mandat du Conseil de sécurité</a:t>
            </a:r>
          </a:p>
          <a:p>
            <a:pPr marL="342900" indent="-342900">
              <a:spcBef>
                <a:spcPts val="600"/>
              </a:spcBef>
              <a:spcAft>
                <a:spcPts val="600"/>
              </a:spcAft>
              <a:buFont typeface="Arial" panose="020B0604020202020204" pitchFamily="34" charset="0"/>
              <a:buChar char="•"/>
            </a:pPr>
            <a:r>
              <a:rPr lang="fr-FR" sz="2000" dirty="0">
                <a:latin typeface="Verdana"/>
                <a:ea typeface="Verdana"/>
              </a:rPr>
              <a:t>Accord sur le statut des forces ou le statut de la mission (ASSF/ASSM)</a:t>
            </a:r>
          </a:p>
          <a:p>
            <a:pPr marL="342900" indent="-342900">
              <a:spcBef>
                <a:spcPts val="600"/>
              </a:spcBef>
              <a:spcAft>
                <a:spcPts val="600"/>
              </a:spcAft>
              <a:buFont typeface="Arial" panose="020B0604020202020204" pitchFamily="34" charset="0"/>
              <a:buChar char="•"/>
            </a:pPr>
            <a:r>
              <a:rPr lang="fr-FR" sz="2000" dirty="0">
                <a:latin typeface="Verdana"/>
                <a:ea typeface="Verdana"/>
              </a:rPr>
              <a:t>Protocole d’accord (PA) entre l’ONU et les pays fournisseurs de troupes et d’agents de police (PFT/A)</a:t>
            </a:r>
          </a:p>
          <a:p>
            <a:pPr marL="342900" indent="-342900">
              <a:spcBef>
                <a:spcPts val="600"/>
              </a:spcBef>
              <a:spcAft>
                <a:spcPts val="600"/>
              </a:spcAft>
              <a:buFont typeface="Arial" panose="020B0604020202020204" pitchFamily="34" charset="0"/>
              <a:buChar char="•"/>
            </a:pPr>
            <a:r>
              <a:rPr lang="fr-FR" sz="2000" dirty="0">
                <a:latin typeface="Verdana"/>
                <a:ea typeface="Verdana"/>
              </a:rPr>
              <a:t>Règles et règlements de l’ONU</a:t>
            </a:r>
          </a:p>
          <a:p>
            <a:pPr marL="342900" indent="-342900">
              <a:spcBef>
                <a:spcPts val="600"/>
              </a:spcBef>
              <a:spcAft>
                <a:spcPts val="600"/>
              </a:spcAft>
              <a:buFont typeface="Arial" panose="020B0604020202020204" pitchFamily="34" charset="0"/>
              <a:buChar char="•"/>
            </a:pPr>
            <a:r>
              <a:rPr lang="fr-FR" sz="2000" dirty="0">
                <a:latin typeface="Verdana"/>
                <a:ea typeface="Verdana"/>
              </a:rPr>
              <a:t>Règles d’engagement (RDE) et directives sur le recours à la force (DRF) </a:t>
            </a:r>
          </a:p>
        </p:txBody>
      </p:sp>
    </p:spTree>
    <p:extLst>
      <p:ext uri="{BB962C8B-B14F-4D97-AF65-F5344CB8AC3E}">
        <p14:creationId xmlns:p14="http://schemas.microsoft.com/office/powerpoint/2010/main" val="378296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217BDCA-7241-2A74-C7F2-FAA324975D20}"/>
            </a:ext>
          </a:extLst>
        </p:cNvPr>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C7AF3B42-68D7-2931-CE51-7BB24CDD2D37}"/>
              </a:ext>
            </a:extLst>
          </p:cNvPr>
          <p:cNvGraphicFramePr>
            <a:graphicFrameLocks noGrp="1"/>
          </p:cNvGraphicFramePr>
          <p:nvPr>
            <p:custDataLst>
              <p:tags r:id="rId1"/>
            </p:custDataLst>
            <p:extLst>
              <p:ext uri="{D42A27DB-BD31-4B8C-83A1-F6EECF244321}">
                <p14:modId xmlns:p14="http://schemas.microsoft.com/office/powerpoint/2010/main" val="3190209169"/>
              </p:ext>
            </p:extLst>
          </p:nvPr>
        </p:nvGraphicFramePr>
        <p:xfrm>
          <a:off x="1595999" y="1448917"/>
          <a:ext cx="9000000" cy="4603680"/>
        </p:xfrm>
        <a:graphic>
          <a:graphicData uri="http://schemas.openxmlformats.org/drawingml/2006/table">
            <a:tbl>
              <a:tblPr firstRow="1" bandRow="1">
                <a:tableStyleId>{5C22544A-7EE6-4342-B048-85BDC9FD1C3A}</a:tableStyleId>
              </a:tblPr>
              <a:tblGrid>
                <a:gridCol w="795281">
                  <a:extLst>
                    <a:ext uri="{9D8B030D-6E8A-4147-A177-3AD203B41FA5}">
                      <a16:colId xmlns:a16="http://schemas.microsoft.com/office/drawing/2014/main" val="2760066233"/>
                    </a:ext>
                  </a:extLst>
                </a:gridCol>
                <a:gridCol w="8204719">
                  <a:extLst>
                    <a:ext uri="{9D8B030D-6E8A-4147-A177-3AD203B41FA5}">
                      <a16:colId xmlns:a16="http://schemas.microsoft.com/office/drawing/2014/main" val="2614637898"/>
                    </a:ext>
                  </a:extLst>
                </a:gridCol>
              </a:tblGrid>
              <a:tr h="864000">
                <a:tc>
                  <a:txBody>
                    <a:bodyPr/>
                    <a:lstStyle/>
                    <a:p>
                      <a:pPr algn="ctr">
                        <a:spcBef>
                          <a:spcPts val="600"/>
                        </a:spcBef>
                        <a:spcAft>
                          <a:spcPts val="600"/>
                        </a:spcAft>
                      </a:pPr>
                      <a:r>
                        <a:rPr lang="fr-FR" sz="2000" dirty="0">
                          <a:solidFill>
                            <a:srgbClr val="0556A6"/>
                          </a:solidFill>
                          <a:latin typeface="Verdana" panose="020B0604030504040204" pitchFamily="34" charset="0"/>
                          <a:ea typeface="Verdana" panose="020B0604030504040204" pitchFamily="34" charset="0"/>
                        </a:rPr>
                        <a:t>I</a:t>
                      </a:r>
                    </a:p>
                  </a:txBody>
                  <a:tcP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rtl="0" eaLnBrk="1" fontAlgn="auto" latinLnBrk="0" hangingPunct="1">
                        <a:lnSpc>
                          <a:spcPct val="100000"/>
                        </a:lnSpc>
                        <a:spcBef>
                          <a:spcPts val="600"/>
                        </a:spcBef>
                        <a:spcAft>
                          <a:spcPts val="600"/>
                        </a:spcAft>
                        <a:buClrTx/>
                        <a:buSzTx/>
                        <a:buFontTx/>
                        <a:buNone/>
                      </a:pPr>
                      <a:r>
                        <a:rPr lang="fr-FR" sz="2000" b="0" dirty="0">
                          <a:solidFill>
                            <a:schemeClr val="tx1"/>
                          </a:solidFill>
                          <a:latin typeface="Verdana"/>
                          <a:ea typeface="Verdana"/>
                        </a:rPr>
                        <a:t>Rappelle que l’objectif de l’ONU est de « maintenir la paix et la sécurité internationales »</a:t>
                      </a:r>
                    </a:p>
                  </a:txBody>
                  <a:tcPr>
                    <a:lnL w="12700" cap="flat" cmpd="sng" algn="ctr">
                      <a:noFill/>
                      <a:prstDash val="solid"/>
                      <a:round/>
                      <a:headEnd type="none" w="med" len="med"/>
                      <a:tailEnd type="none" w="med" len="med"/>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53968952"/>
                  </a:ext>
                </a:extLst>
              </a:tr>
              <a:tr h="864000">
                <a:tc>
                  <a:txBody>
                    <a:bodyPr/>
                    <a:lstStyle/>
                    <a:p>
                      <a:pPr algn="ctr">
                        <a:spcBef>
                          <a:spcPts val="600"/>
                        </a:spcBef>
                        <a:spcAft>
                          <a:spcPts val="600"/>
                        </a:spcAft>
                      </a:pPr>
                      <a:r>
                        <a:rPr lang="fr-FR" sz="2000" b="1" dirty="0">
                          <a:solidFill>
                            <a:srgbClr val="0556A6"/>
                          </a:solidFill>
                          <a:latin typeface="Verdana" panose="020B0604030504040204" pitchFamily="34" charset="0"/>
                          <a:ea typeface="Verdana" panose="020B0604030504040204" pitchFamily="34" charset="0"/>
                        </a:rPr>
                        <a:t>V</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Bef>
                          <a:spcPts val="600"/>
                        </a:spcBef>
                        <a:spcAft>
                          <a:spcPts val="600"/>
                        </a:spcAft>
                      </a:pPr>
                      <a:r>
                        <a:rPr lang="fr-FR" sz="2000" dirty="0">
                          <a:latin typeface="Verdana"/>
                          <a:ea typeface="Verdana"/>
                        </a:rPr>
                        <a:t>Rappelle que le Conseil de sécurité est le « principal responsable du maintien de la paix et de la sécurité internationales »</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5586987"/>
                  </a:ext>
                </a:extLst>
              </a:tr>
              <a:tr h="864000">
                <a:tc>
                  <a:txBody>
                    <a:bodyPr/>
                    <a:lstStyle/>
                    <a:p>
                      <a:pPr algn="ctr">
                        <a:spcBef>
                          <a:spcPts val="600"/>
                        </a:spcBef>
                        <a:spcAft>
                          <a:spcPts val="600"/>
                        </a:spcAft>
                      </a:pPr>
                      <a:r>
                        <a:rPr lang="fr-FR" sz="2000" b="1" dirty="0">
                          <a:solidFill>
                            <a:srgbClr val="0556A6"/>
                          </a:solidFill>
                          <a:latin typeface="Verdana" panose="020B0604030504040204" pitchFamily="34" charset="0"/>
                          <a:ea typeface="Verdana" panose="020B0604030504040204" pitchFamily="34" charset="0"/>
                        </a:rPr>
                        <a:t>VI</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Bef>
                          <a:spcPts val="600"/>
                        </a:spcBef>
                        <a:spcAft>
                          <a:spcPts val="600"/>
                        </a:spcAft>
                      </a:pPr>
                      <a:r>
                        <a:rPr lang="fr-FR" sz="2000" dirty="0">
                          <a:latin typeface="Verdana"/>
                          <a:ea typeface="Verdana"/>
                        </a:rPr>
                        <a:t>Décrit les mesures pacifiques dont dispose l’ONU pour régler les différends et faire face aux conflits armés</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45654465"/>
                  </a:ext>
                </a:extLst>
              </a:tr>
              <a:tr h="864000">
                <a:tc>
                  <a:txBody>
                    <a:bodyPr/>
                    <a:lstStyle/>
                    <a:p>
                      <a:pPr algn="ctr">
                        <a:spcBef>
                          <a:spcPts val="600"/>
                        </a:spcBef>
                        <a:spcAft>
                          <a:spcPts val="600"/>
                        </a:spcAft>
                      </a:pPr>
                      <a:r>
                        <a:rPr lang="fr-FR" sz="2000" b="1" dirty="0">
                          <a:solidFill>
                            <a:srgbClr val="0556A6"/>
                          </a:solidFill>
                          <a:latin typeface="Verdana" panose="020B0604030504040204" pitchFamily="34" charset="0"/>
                          <a:ea typeface="Verdana" panose="020B0604030504040204" pitchFamily="34" charset="0"/>
                        </a:rPr>
                        <a:t>VII</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spcBef>
                          <a:spcPts val="600"/>
                        </a:spcBef>
                        <a:spcAft>
                          <a:spcPts val="600"/>
                        </a:spcAft>
                      </a:pPr>
                      <a:r>
                        <a:rPr lang="fr-FR" sz="2000" b="0" dirty="0">
                          <a:solidFill>
                            <a:schemeClr val="tx1"/>
                          </a:solidFill>
                          <a:latin typeface="Verdana"/>
                          <a:ea typeface="Verdana"/>
                        </a:rPr>
                        <a:t>Rappelle que le « Conseil de sécurité peut prendre des mesures par voie aérienne, maritime ou terrestre selon les besoins »</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13135625"/>
                  </a:ext>
                </a:extLst>
              </a:tr>
              <a:tr h="864000">
                <a:tc>
                  <a:txBody>
                    <a:bodyPr/>
                    <a:lstStyle/>
                    <a:p>
                      <a:pPr algn="ctr">
                        <a:spcBef>
                          <a:spcPts val="600"/>
                        </a:spcBef>
                        <a:spcAft>
                          <a:spcPts val="600"/>
                        </a:spcAft>
                      </a:pPr>
                      <a:r>
                        <a:rPr lang="fr-FR" sz="2000" b="1" dirty="0">
                          <a:solidFill>
                            <a:srgbClr val="0556A6"/>
                          </a:solidFill>
                          <a:latin typeface="Verdana" panose="020B0604030504040204" pitchFamily="34" charset="0"/>
                          <a:ea typeface="Verdana" panose="020B0604030504040204" pitchFamily="34" charset="0"/>
                        </a:rPr>
                        <a:t>VIII</a:t>
                      </a: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l">
                        <a:spcBef>
                          <a:spcPts val="600"/>
                        </a:spcBef>
                        <a:spcAft>
                          <a:spcPts val="600"/>
                        </a:spcAft>
                      </a:pPr>
                      <a:r>
                        <a:rPr lang="fr-FR" sz="2000" b="0" dirty="0">
                          <a:solidFill>
                            <a:schemeClr val="tx1"/>
                          </a:solidFill>
                          <a:latin typeface="Verdana" panose="020B0604030504040204" pitchFamily="34" charset="0"/>
                          <a:ea typeface="Verdana" panose="020B0604030504040204" pitchFamily="34" charset="0"/>
                        </a:rPr>
                        <a:t>Décrit l’implication des partenaires régionaux dans le maintien de la paix et de la sécurité internationales.</a:t>
                      </a:r>
                    </a:p>
                  </a:txBody>
                  <a:tcP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14216751"/>
                  </a:ext>
                </a:extLst>
              </a:tr>
            </a:tbl>
          </a:graphicData>
        </a:graphic>
      </p:graphicFrame>
      <p:sp>
        <p:nvSpPr>
          <p:cNvPr id="2" name="TextBox 1">
            <a:extLst>
              <a:ext uri="{FF2B5EF4-FFF2-40B4-BE49-F238E27FC236}">
                <a16:creationId xmlns:a16="http://schemas.microsoft.com/office/drawing/2014/main" id="{67A6512C-7628-C49B-D729-9D63696C190C}"/>
              </a:ext>
            </a:extLst>
          </p:cNvPr>
          <p:cNvSpPr txBox="1"/>
          <p:nvPr>
            <p:custDataLst>
              <p:tags r:id="rId2"/>
            </p:custDataLst>
          </p:nvPr>
        </p:nvSpPr>
        <p:spPr>
          <a:xfrm>
            <a:off x="916192" y="805403"/>
            <a:ext cx="1035961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Charte des Nations Unies – Chapitres relatifs au maintien de la paix</a:t>
            </a:r>
          </a:p>
        </p:txBody>
      </p:sp>
    </p:spTree>
    <p:extLst>
      <p:ext uri="{BB962C8B-B14F-4D97-AF65-F5344CB8AC3E}">
        <p14:creationId xmlns:p14="http://schemas.microsoft.com/office/powerpoint/2010/main" val="22743677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3E29FA5-4F58-54A7-B849-4B18F2A0809D}"/>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63EC3C29-AF74-D16D-4E6A-106300788980}"/>
              </a:ext>
            </a:extLst>
          </p:cNvPr>
          <p:cNvSpPr txBox="1"/>
          <p:nvPr>
            <p:custDataLst>
              <p:tags r:id="rId1"/>
            </p:custDataLst>
          </p:nvPr>
        </p:nvSpPr>
        <p:spPr>
          <a:xfrm>
            <a:off x="1351877" y="751722"/>
            <a:ext cx="9488244"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Qu’est-ce que la Déclaration universelle des droits de l’homme ?</a:t>
            </a:r>
          </a:p>
        </p:txBody>
      </p:sp>
      <p:pic>
        <p:nvPicPr>
          <p:cNvPr id="3" name="What is the Declaration of Human Rights_ _ 75 Years _ United Nations _ Narrated by Morgan Freeman">
            <a:hlinkClick r:id="" action="ppaction://media"/>
            <a:extLst>
              <a:ext uri="{FF2B5EF4-FFF2-40B4-BE49-F238E27FC236}">
                <a16:creationId xmlns:a16="http://schemas.microsoft.com/office/drawing/2014/main" id="{778FD3AC-29FC-10CB-A19C-3A69F09D8F5A}"/>
              </a:ext>
            </a:extLst>
          </p:cNvPr>
          <p:cNvPicPr>
            <a:picLocks noChangeAspect="1"/>
          </p:cNvPicPr>
          <p:nvPr>
            <a:videoFile r:link="rId3"/>
            <p:custDataLst>
              <p:tags r:id="rId4"/>
            </p:custDataLst>
            <p:extLst>
              <p:ext uri="{DAA4B4D4-6D71-4841-9C94-3DE7FCFB9230}">
                <p14:media xmlns:p14="http://schemas.microsoft.com/office/powerpoint/2010/main" r:embed="rId2"/>
              </p:ext>
            </p:extLst>
          </p:nvPr>
        </p:nvPicPr>
        <p:blipFill>
          <a:blip r:embed="rId6"/>
          <a:stretch>
            <a:fillRect/>
          </a:stretch>
        </p:blipFill>
        <p:spPr>
          <a:xfrm>
            <a:off x="1935999" y="1431000"/>
            <a:ext cx="8320000" cy="4680000"/>
          </a:xfrm>
          <a:prstGeom prst="rect">
            <a:avLst/>
          </a:prstGeom>
        </p:spPr>
      </p:pic>
    </p:spTree>
    <p:extLst>
      <p:ext uri="{BB962C8B-B14F-4D97-AF65-F5344CB8AC3E}">
        <p14:creationId xmlns:p14="http://schemas.microsoft.com/office/powerpoint/2010/main" val="1276414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57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3E29FA5-4F58-54A7-B849-4B18F2A0809D}"/>
            </a:ext>
          </a:extLst>
        </p:cNvPr>
        <p:cNvGrpSpPr/>
        <p:nvPr/>
      </p:nvGrpSpPr>
      <p:grpSpPr>
        <a:xfrm>
          <a:off x="0" y="0"/>
          <a:ext cx="0" cy="0"/>
          <a:chOff x="0" y="0"/>
          <a:chExt cx="0" cy="0"/>
        </a:xfrm>
      </p:grpSpPr>
      <p:pic>
        <p:nvPicPr>
          <p:cNvPr id="1026" name="Picture 2" descr="Universal Declaration of Human Rights - Wikipedia">
            <a:extLst>
              <a:ext uri="{FF2B5EF4-FFF2-40B4-BE49-F238E27FC236}">
                <a16:creationId xmlns:a16="http://schemas.microsoft.com/office/drawing/2014/main" id="{CCE70B15-F0A2-7B25-46E8-FE4A08E3F36B}"/>
              </a:ext>
            </a:extLst>
          </p:cNvPr>
          <p:cNvPicPr>
            <a:picLocks noChangeAspect="1" noChangeArrowheads="1"/>
          </p:cNvPicPr>
          <p:nvPr>
            <p:custDataLst>
              <p:tags r:id="rId1"/>
            </p:custDataLst>
          </p:nvPr>
        </p:nvPicPr>
        <p:blipFill>
          <a:blip r:embed="rId5" cstate="screen">
            <a:extLst>
              <a:ext uri="{28A0092B-C50C-407E-A947-70E740481C1C}">
                <a14:useLocalDpi xmlns:a14="http://schemas.microsoft.com/office/drawing/2010/main"/>
              </a:ext>
            </a:extLst>
          </a:blip>
          <a:srcRect/>
          <a:stretch>
            <a:fillRect/>
          </a:stretch>
        </p:blipFill>
        <p:spPr bwMode="auto">
          <a:xfrm>
            <a:off x="4195552" y="4165001"/>
            <a:ext cx="3800894" cy="298672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3EC3C29-AF74-D16D-4E6A-106300788980}"/>
              </a:ext>
            </a:extLst>
          </p:cNvPr>
          <p:cNvSpPr txBox="1"/>
          <p:nvPr>
            <p:custDataLst>
              <p:tags r:id="rId2"/>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En quoi consistent les droits de l’homme ?</a:t>
            </a:r>
          </a:p>
        </p:txBody>
      </p:sp>
      <p:sp>
        <p:nvSpPr>
          <p:cNvPr id="4" name="TextBox 3">
            <a:extLst>
              <a:ext uri="{FF2B5EF4-FFF2-40B4-BE49-F238E27FC236}">
                <a16:creationId xmlns:a16="http://schemas.microsoft.com/office/drawing/2014/main" id="{A495C8D6-41B4-AF4F-4402-A5CB0A3FDD0B}"/>
              </a:ext>
            </a:extLst>
          </p:cNvPr>
          <p:cNvSpPr txBox="1"/>
          <p:nvPr>
            <p:custDataLst>
              <p:tags r:id="rId3"/>
            </p:custDataLst>
          </p:nvPr>
        </p:nvSpPr>
        <p:spPr>
          <a:xfrm>
            <a:off x="1269402" y="1378783"/>
            <a:ext cx="9832490"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Les droits humains sont :</a:t>
            </a:r>
          </a:p>
          <a:p>
            <a:pPr marL="342900" indent="-342900">
              <a:spcBef>
                <a:spcPts val="600"/>
              </a:spcBef>
              <a:spcAft>
                <a:spcPts val="600"/>
              </a:spcAft>
              <a:buFont typeface="Arial" panose="020B0604020202020204" pitchFamily="34" charset="0"/>
              <a:buChar char="•"/>
            </a:pPr>
            <a:r>
              <a:rPr lang="fr-FR" sz="2000" dirty="0">
                <a:latin typeface="Verdana"/>
                <a:ea typeface="Verdana"/>
              </a:rPr>
              <a:t>Des droits inhérents à tous les êtres humains, indépendamment de la nationalité, du lieu de résidence, du sexe, de l’orientation sexuelle et de l’identité de genre, de l’origine nationale ou ethnique, de la couleur de peau, de la religion, de la langue ou de tout autre statut.</a:t>
            </a:r>
          </a:p>
          <a:p>
            <a:pPr marL="342900" indent="-342900">
              <a:spcBef>
                <a:spcPts val="600"/>
              </a:spcBef>
              <a:spcAft>
                <a:spcPts val="600"/>
              </a:spcAft>
              <a:buFont typeface="Arial" panose="020B0604020202020204" pitchFamily="34" charset="0"/>
              <a:buChar char="•"/>
            </a:pPr>
            <a:r>
              <a:rPr lang="fr-FR" sz="2000" dirty="0">
                <a:latin typeface="Verdana"/>
                <a:ea typeface="Verdana"/>
              </a:rPr>
              <a:t>Nous avons tous le droit d’exercer nos droits de l’homme sans discrimination et sur un pied d’égalité.</a:t>
            </a:r>
          </a:p>
        </p:txBody>
      </p:sp>
    </p:spTree>
    <p:extLst>
      <p:ext uri="{BB962C8B-B14F-4D97-AF65-F5344CB8AC3E}">
        <p14:creationId xmlns:p14="http://schemas.microsoft.com/office/powerpoint/2010/main" val="4377943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00.xml><?xml version="1.0" encoding="utf-8"?>
<p:tagLst xmlns:a="http://schemas.openxmlformats.org/drawingml/2006/main" xmlns:r="http://schemas.openxmlformats.org/officeDocument/2006/relationships" xmlns:p="http://schemas.openxmlformats.org/presentationml/2006/main">
  <p:tag name="NUM" val="3"/>
</p:tagLst>
</file>

<file path=ppt/tags/tag101.xml><?xml version="1.0" encoding="utf-8"?>
<p:tagLst xmlns:a="http://schemas.openxmlformats.org/drawingml/2006/main" xmlns:r="http://schemas.openxmlformats.org/officeDocument/2006/relationships" xmlns:p="http://schemas.openxmlformats.org/presentationml/2006/main">
  <p:tag name="NUM" val="1"/>
</p:tagLst>
</file>

<file path=ppt/tags/tag102.xml><?xml version="1.0" encoding="utf-8"?>
<p:tagLst xmlns:a="http://schemas.openxmlformats.org/drawingml/2006/main" xmlns:r="http://schemas.openxmlformats.org/officeDocument/2006/relationships" xmlns:p="http://schemas.openxmlformats.org/presentationml/2006/main">
  <p:tag name="NUM" val="2"/>
</p:tagLst>
</file>

<file path=ppt/tags/tag103.xml><?xml version="1.0" encoding="utf-8"?>
<p:tagLst xmlns:a="http://schemas.openxmlformats.org/drawingml/2006/main" xmlns:r="http://schemas.openxmlformats.org/officeDocument/2006/relationships" xmlns:p="http://schemas.openxmlformats.org/presentationml/2006/main">
  <p:tag name="NUM" val="3"/>
</p:tagLst>
</file>

<file path=ppt/tags/tag104.xml><?xml version="1.0" encoding="utf-8"?>
<p:tagLst xmlns:a="http://schemas.openxmlformats.org/drawingml/2006/main" xmlns:r="http://schemas.openxmlformats.org/officeDocument/2006/relationships" xmlns:p="http://schemas.openxmlformats.org/presentationml/2006/main">
  <p:tag name="NUM" val="1"/>
</p:tagLst>
</file>

<file path=ppt/tags/tag105.xml><?xml version="1.0" encoding="utf-8"?>
<p:tagLst xmlns:a="http://schemas.openxmlformats.org/drawingml/2006/main" xmlns:r="http://schemas.openxmlformats.org/officeDocument/2006/relationships" xmlns:p="http://schemas.openxmlformats.org/presentationml/2006/main">
  <p:tag name="NUM" val="2"/>
</p:tagLst>
</file>

<file path=ppt/tags/tag106.xml><?xml version="1.0" encoding="utf-8"?>
<p:tagLst xmlns:a="http://schemas.openxmlformats.org/drawingml/2006/main" xmlns:r="http://schemas.openxmlformats.org/officeDocument/2006/relationships" xmlns:p="http://schemas.openxmlformats.org/presentationml/2006/main">
  <p:tag name="NUM" val="3"/>
</p:tagLst>
</file>

<file path=ppt/tags/tag107.xml><?xml version="1.0" encoding="utf-8"?>
<p:tagLst xmlns:a="http://schemas.openxmlformats.org/drawingml/2006/main" xmlns:r="http://schemas.openxmlformats.org/officeDocument/2006/relationships" xmlns:p="http://schemas.openxmlformats.org/presentationml/2006/main">
  <p:tag name="NUM" val="1"/>
</p:tagLst>
</file>

<file path=ppt/tags/tag108.xml><?xml version="1.0" encoding="utf-8"?>
<p:tagLst xmlns:a="http://schemas.openxmlformats.org/drawingml/2006/main" xmlns:r="http://schemas.openxmlformats.org/officeDocument/2006/relationships" xmlns:p="http://schemas.openxmlformats.org/presentationml/2006/main">
  <p:tag name="NUM" val="2"/>
</p:tagLst>
</file>

<file path=ppt/tags/tag109.xml><?xml version="1.0" encoding="utf-8"?>
<p:tagLst xmlns:a="http://schemas.openxmlformats.org/drawingml/2006/main" xmlns:r="http://schemas.openxmlformats.org/officeDocument/2006/relationships" xmlns:p="http://schemas.openxmlformats.org/presentationml/2006/main">
  <p:tag name="NUM" val="3"/>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10.xml><?xml version="1.0" encoding="utf-8"?>
<p:tagLst xmlns:a="http://schemas.openxmlformats.org/drawingml/2006/main" xmlns:r="http://schemas.openxmlformats.org/officeDocument/2006/relationships" xmlns:p="http://schemas.openxmlformats.org/presentationml/2006/main">
  <p:tag name="NUM" val="1"/>
</p:tagLst>
</file>

<file path=ppt/tags/tag111.xml><?xml version="1.0" encoding="utf-8"?>
<p:tagLst xmlns:a="http://schemas.openxmlformats.org/drawingml/2006/main" xmlns:r="http://schemas.openxmlformats.org/officeDocument/2006/relationships" xmlns:p="http://schemas.openxmlformats.org/presentationml/2006/main">
  <p:tag name="NUM" val="2"/>
</p:tagLst>
</file>

<file path=ppt/tags/tag112.xml><?xml version="1.0" encoding="utf-8"?>
<p:tagLst xmlns:a="http://schemas.openxmlformats.org/drawingml/2006/main" xmlns:r="http://schemas.openxmlformats.org/officeDocument/2006/relationships" xmlns:p="http://schemas.openxmlformats.org/presentationml/2006/main">
  <p:tag name="NUM" val="3"/>
</p:tagLst>
</file>

<file path=ppt/tags/tag113.xml><?xml version="1.0" encoding="utf-8"?>
<p:tagLst xmlns:a="http://schemas.openxmlformats.org/drawingml/2006/main" xmlns:r="http://schemas.openxmlformats.org/officeDocument/2006/relationships" xmlns:p="http://schemas.openxmlformats.org/presentationml/2006/main">
  <p:tag name="NUM" val="1"/>
</p:tagLst>
</file>

<file path=ppt/tags/tag114.xml><?xml version="1.0" encoding="utf-8"?>
<p:tagLst xmlns:a="http://schemas.openxmlformats.org/drawingml/2006/main" xmlns:r="http://schemas.openxmlformats.org/officeDocument/2006/relationships" xmlns:p="http://schemas.openxmlformats.org/presentationml/2006/main">
  <p:tag name="NUM" val="2"/>
</p:tagLst>
</file>

<file path=ppt/tags/tag115.xml><?xml version="1.0" encoding="utf-8"?>
<p:tagLst xmlns:a="http://schemas.openxmlformats.org/drawingml/2006/main" xmlns:r="http://schemas.openxmlformats.org/officeDocument/2006/relationships" xmlns:p="http://schemas.openxmlformats.org/presentationml/2006/main">
  <p:tag name="NUM" val="3"/>
</p:tagLst>
</file>

<file path=ppt/tags/tag116.xml><?xml version="1.0" encoding="utf-8"?>
<p:tagLst xmlns:a="http://schemas.openxmlformats.org/drawingml/2006/main" xmlns:r="http://schemas.openxmlformats.org/officeDocument/2006/relationships" xmlns:p="http://schemas.openxmlformats.org/presentationml/2006/main">
  <p:tag name="NUM" val="1"/>
</p:tagLst>
</file>

<file path=ppt/tags/tag117.xml><?xml version="1.0" encoding="utf-8"?>
<p:tagLst xmlns:a="http://schemas.openxmlformats.org/drawingml/2006/main" xmlns:r="http://schemas.openxmlformats.org/officeDocument/2006/relationships" xmlns:p="http://schemas.openxmlformats.org/presentationml/2006/main">
  <p:tag name="NUM" val="2"/>
</p:tagLst>
</file>

<file path=ppt/tags/tag118.xml><?xml version="1.0" encoding="utf-8"?>
<p:tagLst xmlns:a="http://schemas.openxmlformats.org/drawingml/2006/main" xmlns:r="http://schemas.openxmlformats.org/officeDocument/2006/relationships" xmlns:p="http://schemas.openxmlformats.org/presentationml/2006/main">
  <p:tag name="NUM" val="3"/>
</p:tagLst>
</file>

<file path=ppt/tags/tag119.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20.xml><?xml version="1.0" encoding="utf-8"?>
<p:tagLst xmlns:a="http://schemas.openxmlformats.org/drawingml/2006/main" xmlns:r="http://schemas.openxmlformats.org/officeDocument/2006/relationships" xmlns:p="http://schemas.openxmlformats.org/presentationml/2006/main">
  <p:tag name="NUM" val="2"/>
</p:tagLst>
</file>

<file path=ppt/tags/tag121.xml><?xml version="1.0" encoding="utf-8"?>
<p:tagLst xmlns:a="http://schemas.openxmlformats.org/drawingml/2006/main" xmlns:r="http://schemas.openxmlformats.org/officeDocument/2006/relationships" xmlns:p="http://schemas.openxmlformats.org/presentationml/2006/main">
  <p:tag name="NUM" val="3"/>
</p:tagLst>
</file>

<file path=ppt/tags/tag122.xml><?xml version="1.0" encoding="utf-8"?>
<p:tagLst xmlns:a="http://schemas.openxmlformats.org/drawingml/2006/main" xmlns:r="http://schemas.openxmlformats.org/officeDocument/2006/relationships" xmlns:p="http://schemas.openxmlformats.org/presentationml/2006/main">
  <p:tag name="NUM" val="1"/>
</p:tagLst>
</file>

<file path=ppt/tags/tag123.xml><?xml version="1.0" encoding="utf-8"?>
<p:tagLst xmlns:a="http://schemas.openxmlformats.org/drawingml/2006/main" xmlns:r="http://schemas.openxmlformats.org/officeDocument/2006/relationships" xmlns:p="http://schemas.openxmlformats.org/presentationml/2006/main">
  <p:tag name="NUM" val="2"/>
</p:tagLst>
</file>

<file path=ppt/tags/tag124.xml><?xml version="1.0" encoding="utf-8"?>
<p:tagLst xmlns:a="http://schemas.openxmlformats.org/drawingml/2006/main" xmlns:r="http://schemas.openxmlformats.org/officeDocument/2006/relationships" xmlns:p="http://schemas.openxmlformats.org/presentationml/2006/main">
  <p:tag name="NUM" val="3"/>
</p:tagLst>
</file>

<file path=ppt/tags/tag125.xml><?xml version="1.0" encoding="utf-8"?>
<p:tagLst xmlns:a="http://schemas.openxmlformats.org/drawingml/2006/main" xmlns:r="http://schemas.openxmlformats.org/officeDocument/2006/relationships" xmlns:p="http://schemas.openxmlformats.org/presentationml/2006/main">
  <p:tag name="NUM" val="1"/>
</p:tagLst>
</file>

<file path=ppt/tags/tag126.xml><?xml version="1.0" encoding="utf-8"?>
<p:tagLst xmlns:a="http://schemas.openxmlformats.org/drawingml/2006/main" xmlns:r="http://schemas.openxmlformats.org/officeDocument/2006/relationships" xmlns:p="http://schemas.openxmlformats.org/presentationml/2006/main">
  <p:tag name="NUM" val="2"/>
</p:tagLst>
</file>

<file path=ppt/tags/tag127.xml><?xml version="1.0" encoding="utf-8"?>
<p:tagLst xmlns:a="http://schemas.openxmlformats.org/drawingml/2006/main" xmlns:r="http://schemas.openxmlformats.org/officeDocument/2006/relationships" xmlns:p="http://schemas.openxmlformats.org/presentationml/2006/main">
  <p:tag name="NUM" val="3"/>
</p:tagLst>
</file>

<file path=ppt/tags/tag128.xml><?xml version="1.0" encoding="utf-8"?>
<p:tagLst xmlns:a="http://schemas.openxmlformats.org/drawingml/2006/main" xmlns:r="http://schemas.openxmlformats.org/officeDocument/2006/relationships" xmlns:p="http://schemas.openxmlformats.org/presentationml/2006/main">
  <p:tag name="NUM" val="1"/>
</p:tagLst>
</file>

<file path=ppt/tags/tag129.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2"/>
</p:tagLst>
</file>

<file path=ppt/tags/tag130.xml><?xml version="1.0" encoding="utf-8"?>
<p:tagLst xmlns:a="http://schemas.openxmlformats.org/drawingml/2006/main" xmlns:r="http://schemas.openxmlformats.org/officeDocument/2006/relationships" xmlns:p="http://schemas.openxmlformats.org/presentationml/2006/main">
  <p:tag name="NUM" val="3"/>
</p:tagLst>
</file>

<file path=ppt/tags/tag131.xml><?xml version="1.0" encoding="utf-8"?>
<p:tagLst xmlns:a="http://schemas.openxmlformats.org/drawingml/2006/main" xmlns:r="http://schemas.openxmlformats.org/officeDocument/2006/relationships" xmlns:p="http://schemas.openxmlformats.org/presentationml/2006/main">
  <p:tag name="NUM" val="1"/>
</p:tagLst>
</file>

<file path=ppt/tags/tag132.xml><?xml version="1.0" encoding="utf-8"?>
<p:tagLst xmlns:a="http://schemas.openxmlformats.org/drawingml/2006/main" xmlns:r="http://schemas.openxmlformats.org/officeDocument/2006/relationships" xmlns:p="http://schemas.openxmlformats.org/presentationml/2006/main">
  <p:tag name="NUM" val="2"/>
</p:tagLst>
</file>

<file path=ppt/tags/tag133.xml><?xml version="1.0" encoding="utf-8"?>
<p:tagLst xmlns:a="http://schemas.openxmlformats.org/drawingml/2006/main" xmlns:r="http://schemas.openxmlformats.org/officeDocument/2006/relationships" xmlns:p="http://schemas.openxmlformats.org/presentationml/2006/main">
  <p:tag name="NUM" val="3"/>
</p:tagLst>
</file>

<file path=ppt/tags/tag134.xml><?xml version="1.0" encoding="utf-8"?>
<p:tagLst xmlns:a="http://schemas.openxmlformats.org/drawingml/2006/main" xmlns:r="http://schemas.openxmlformats.org/officeDocument/2006/relationships" xmlns:p="http://schemas.openxmlformats.org/presentationml/2006/main">
  <p:tag name="NUM" val="1"/>
</p:tagLst>
</file>

<file path=ppt/tags/tag135.xml><?xml version="1.0" encoding="utf-8"?>
<p:tagLst xmlns:a="http://schemas.openxmlformats.org/drawingml/2006/main" xmlns:r="http://schemas.openxmlformats.org/officeDocument/2006/relationships" xmlns:p="http://schemas.openxmlformats.org/presentationml/2006/main">
  <p:tag name="NUM" val="2"/>
</p:tagLst>
</file>

<file path=ppt/tags/tag136.xml><?xml version="1.0" encoding="utf-8"?>
<p:tagLst xmlns:a="http://schemas.openxmlformats.org/drawingml/2006/main" xmlns:r="http://schemas.openxmlformats.org/officeDocument/2006/relationships" xmlns:p="http://schemas.openxmlformats.org/presentationml/2006/main">
  <p:tag name="NUM" val="3"/>
</p:tagLst>
</file>

<file path=ppt/tags/tag137.xml><?xml version="1.0" encoding="utf-8"?>
<p:tagLst xmlns:a="http://schemas.openxmlformats.org/drawingml/2006/main" xmlns:r="http://schemas.openxmlformats.org/officeDocument/2006/relationships" xmlns:p="http://schemas.openxmlformats.org/presentationml/2006/main">
  <p:tag name="NUM" val="1"/>
</p:tagLst>
</file>

<file path=ppt/tags/tag138.xml><?xml version="1.0" encoding="utf-8"?>
<p:tagLst xmlns:a="http://schemas.openxmlformats.org/drawingml/2006/main" xmlns:r="http://schemas.openxmlformats.org/officeDocument/2006/relationships" xmlns:p="http://schemas.openxmlformats.org/presentationml/2006/main">
  <p:tag name="NUM" val="2"/>
</p:tagLst>
</file>

<file path=ppt/tags/tag139.xml><?xml version="1.0" encoding="utf-8"?>
<p:tagLst xmlns:a="http://schemas.openxmlformats.org/drawingml/2006/main" xmlns:r="http://schemas.openxmlformats.org/officeDocument/2006/relationships" xmlns:p="http://schemas.openxmlformats.org/presentationml/2006/main">
  <p:tag name="NUM" val="3"/>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40.xml><?xml version="1.0" encoding="utf-8"?>
<p:tagLst xmlns:a="http://schemas.openxmlformats.org/drawingml/2006/main" xmlns:r="http://schemas.openxmlformats.org/officeDocument/2006/relationships" xmlns:p="http://schemas.openxmlformats.org/presentationml/2006/main">
  <p:tag name="NUM" val="1"/>
</p:tagLst>
</file>

<file path=ppt/tags/tag141.xml><?xml version="1.0" encoding="utf-8"?>
<p:tagLst xmlns:a="http://schemas.openxmlformats.org/drawingml/2006/main" xmlns:r="http://schemas.openxmlformats.org/officeDocument/2006/relationships" xmlns:p="http://schemas.openxmlformats.org/presentationml/2006/main">
  <p:tag name="NUM" val="2"/>
</p:tagLst>
</file>

<file path=ppt/tags/tag142.xml><?xml version="1.0" encoding="utf-8"?>
<p:tagLst xmlns:a="http://schemas.openxmlformats.org/drawingml/2006/main" xmlns:r="http://schemas.openxmlformats.org/officeDocument/2006/relationships" xmlns:p="http://schemas.openxmlformats.org/presentationml/2006/main">
  <p:tag name="NUM" val="3"/>
</p:tagLst>
</file>

<file path=ppt/tags/tag143.xml><?xml version="1.0" encoding="utf-8"?>
<p:tagLst xmlns:a="http://schemas.openxmlformats.org/drawingml/2006/main" xmlns:r="http://schemas.openxmlformats.org/officeDocument/2006/relationships" xmlns:p="http://schemas.openxmlformats.org/presentationml/2006/main">
  <p:tag name="NUM" val="1"/>
</p:tagLst>
</file>

<file path=ppt/tags/tag144.xml><?xml version="1.0" encoding="utf-8"?>
<p:tagLst xmlns:a="http://schemas.openxmlformats.org/drawingml/2006/main" xmlns:r="http://schemas.openxmlformats.org/officeDocument/2006/relationships" xmlns:p="http://schemas.openxmlformats.org/presentationml/2006/main">
  <p:tag name="NUM" val="2"/>
</p:tagLst>
</file>

<file path=ppt/tags/tag145.xml><?xml version="1.0" encoding="utf-8"?>
<p:tagLst xmlns:a="http://schemas.openxmlformats.org/drawingml/2006/main" xmlns:r="http://schemas.openxmlformats.org/officeDocument/2006/relationships" xmlns:p="http://schemas.openxmlformats.org/presentationml/2006/main">
  <p:tag name="NUM" val="3"/>
</p:tagLst>
</file>

<file path=ppt/tags/tag146.xml><?xml version="1.0" encoding="utf-8"?>
<p:tagLst xmlns:a="http://schemas.openxmlformats.org/drawingml/2006/main" xmlns:r="http://schemas.openxmlformats.org/officeDocument/2006/relationships" xmlns:p="http://schemas.openxmlformats.org/presentationml/2006/main">
  <p:tag name="NUM" val="1"/>
</p:tagLst>
</file>

<file path=ppt/tags/tag147.xml><?xml version="1.0" encoding="utf-8"?>
<p:tagLst xmlns:a="http://schemas.openxmlformats.org/drawingml/2006/main" xmlns:r="http://schemas.openxmlformats.org/officeDocument/2006/relationships" xmlns:p="http://schemas.openxmlformats.org/presentationml/2006/main">
  <p:tag name="NUM" val="2"/>
</p:tagLst>
</file>

<file path=ppt/tags/tag148.xml><?xml version="1.0" encoding="utf-8"?>
<p:tagLst xmlns:a="http://schemas.openxmlformats.org/drawingml/2006/main" xmlns:r="http://schemas.openxmlformats.org/officeDocument/2006/relationships" xmlns:p="http://schemas.openxmlformats.org/presentationml/2006/main">
  <p:tag name="NUM" val="3"/>
</p:tagLst>
</file>

<file path=ppt/tags/tag149.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50.xml><?xml version="1.0" encoding="utf-8"?>
<p:tagLst xmlns:a="http://schemas.openxmlformats.org/drawingml/2006/main" xmlns:r="http://schemas.openxmlformats.org/officeDocument/2006/relationships" xmlns:p="http://schemas.openxmlformats.org/presentationml/2006/main">
  <p:tag name="NUM" val="2"/>
</p:tagLst>
</file>

<file path=ppt/tags/tag151.xml><?xml version="1.0" encoding="utf-8"?>
<p:tagLst xmlns:a="http://schemas.openxmlformats.org/drawingml/2006/main" xmlns:r="http://schemas.openxmlformats.org/officeDocument/2006/relationships" xmlns:p="http://schemas.openxmlformats.org/presentationml/2006/main">
  <p:tag name="NUM" val="3"/>
</p:tagLst>
</file>

<file path=ppt/tags/tag152.xml><?xml version="1.0" encoding="utf-8"?>
<p:tagLst xmlns:a="http://schemas.openxmlformats.org/drawingml/2006/main" xmlns:r="http://schemas.openxmlformats.org/officeDocument/2006/relationships" xmlns:p="http://schemas.openxmlformats.org/presentationml/2006/main">
  <p:tag name="NUM" val="1"/>
</p:tagLst>
</file>

<file path=ppt/tags/tag153.xml><?xml version="1.0" encoding="utf-8"?>
<p:tagLst xmlns:a="http://schemas.openxmlformats.org/drawingml/2006/main" xmlns:r="http://schemas.openxmlformats.org/officeDocument/2006/relationships" xmlns:p="http://schemas.openxmlformats.org/presentationml/2006/main">
  <p:tag name="NUM" val="2"/>
</p:tagLst>
</file>

<file path=ppt/tags/tag154.xml><?xml version="1.0" encoding="utf-8"?>
<p:tagLst xmlns:a="http://schemas.openxmlformats.org/drawingml/2006/main" xmlns:r="http://schemas.openxmlformats.org/officeDocument/2006/relationships" xmlns:p="http://schemas.openxmlformats.org/presentationml/2006/main">
  <p:tag name="NUM" val="3"/>
</p:tagLst>
</file>

<file path=ppt/tags/tag155.xml><?xml version="1.0" encoding="utf-8"?>
<p:tagLst xmlns:a="http://schemas.openxmlformats.org/drawingml/2006/main" xmlns:r="http://schemas.openxmlformats.org/officeDocument/2006/relationships" xmlns:p="http://schemas.openxmlformats.org/presentationml/2006/main">
  <p:tag name="NUM" val="1"/>
</p:tagLst>
</file>

<file path=ppt/tags/tag156.xml><?xml version="1.0" encoding="utf-8"?>
<p:tagLst xmlns:a="http://schemas.openxmlformats.org/drawingml/2006/main" xmlns:r="http://schemas.openxmlformats.org/officeDocument/2006/relationships" xmlns:p="http://schemas.openxmlformats.org/presentationml/2006/main">
  <p:tag name="NUM" val="2"/>
</p:tagLst>
</file>

<file path=ppt/tags/tag157.xml><?xml version="1.0" encoding="utf-8"?>
<p:tagLst xmlns:a="http://schemas.openxmlformats.org/drawingml/2006/main" xmlns:r="http://schemas.openxmlformats.org/officeDocument/2006/relationships" xmlns:p="http://schemas.openxmlformats.org/presentationml/2006/main">
  <p:tag name="NUM" val="3"/>
</p:tagLst>
</file>

<file path=ppt/tags/tag16.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9.xml><?xml version="1.0" encoding="utf-8"?>
<p:tagLst xmlns:a="http://schemas.openxmlformats.org/drawingml/2006/main" xmlns:r="http://schemas.openxmlformats.org/officeDocument/2006/relationships" xmlns:p="http://schemas.openxmlformats.org/presentationml/2006/main">
  <p:tag name="NUM" val="3"/>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1"/>
</p:tagLst>
</file>

<file path=ppt/tags/tag21.xml><?xml version="1.0" encoding="utf-8"?>
<p:tagLst xmlns:a="http://schemas.openxmlformats.org/drawingml/2006/main" xmlns:r="http://schemas.openxmlformats.org/officeDocument/2006/relationships" xmlns:p="http://schemas.openxmlformats.org/presentationml/2006/main">
  <p:tag name="NUM" val="2"/>
</p:tagLst>
</file>

<file path=ppt/tags/tag22.xml><?xml version="1.0" encoding="utf-8"?>
<p:tagLst xmlns:a="http://schemas.openxmlformats.org/drawingml/2006/main" xmlns:r="http://schemas.openxmlformats.org/officeDocument/2006/relationships" xmlns:p="http://schemas.openxmlformats.org/presentationml/2006/main">
  <p:tag name="NUM" val="1"/>
</p:tagLst>
</file>

<file path=ppt/tags/tag23.xml><?xml version="1.0" encoding="utf-8"?>
<p:tagLst xmlns:a="http://schemas.openxmlformats.org/drawingml/2006/main" xmlns:r="http://schemas.openxmlformats.org/officeDocument/2006/relationships" xmlns:p="http://schemas.openxmlformats.org/presentationml/2006/main">
  <p:tag name="NUM" val="2"/>
</p:tagLst>
</file>

<file path=ppt/tags/tag24.xml><?xml version="1.0" encoding="utf-8"?>
<p:tagLst xmlns:a="http://schemas.openxmlformats.org/drawingml/2006/main" xmlns:r="http://schemas.openxmlformats.org/officeDocument/2006/relationships" xmlns:p="http://schemas.openxmlformats.org/presentationml/2006/main">
  <p:tag name="NUM" val="3"/>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2"/>
</p:tagLst>
</file>

<file path=ppt/tags/tag27.xml><?xml version="1.0" encoding="utf-8"?>
<p:tagLst xmlns:a="http://schemas.openxmlformats.org/drawingml/2006/main" xmlns:r="http://schemas.openxmlformats.org/officeDocument/2006/relationships" xmlns:p="http://schemas.openxmlformats.org/presentationml/2006/main">
  <p:tag name="NUM" val="3"/>
</p:tagLst>
</file>

<file path=ppt/tags/tag28.xml><?xml version="1.0" encoding="utf-8"?>
<p:tagLst xmlns:a="http://schemas.openxmlformats.org/drawingml/2006/main" xmlns:r="http://schemas.openxmlformats.org/officeDocument/2006/relationships" xmlns:p="http://schemas.openxmlformats.org/presentationml/2006/main">
  <p:tag name="NUM" val="4"/>
</p:tagLst>
</file>

<file path=ppt/tags/tag29.xml><?xml version="1.0" encoding="utf-8"?>
<p:tagLst xmlns:a="http://schemas.openxmlformats.org/drawingml/2006/main" xmlns:r="http://schemas.openxmlformats.org/officeDocument/2006/relationships" xmlns:p="http://schemas.openxmlformats.org/presentationml/2006/main">
  <p:tag name="NUM" val="5"/>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6"/>
</p:tagLst>
</file>

<file path=ppt/tags/tag31.xml><?xml version="1.0" encoding="utf-8"?>
<p:tagLst xmlns:a="http://schemas.openxmlformats.org/drawingml/2006/main" xmlns:r="http://schemas.openxmlformats.org/officeDocument/2006/relationships" xmlns:p="http://schemas.openxmlformats.org/presentationml/2006/main">
  <p:tag name="NUM" val="7"/>
</p:tagLst>
</file>

<file path=ppt/tags/tag32.xml><?xml version="1.0" encoding="utf-8"?>
<p:tagLst xmlns:a="http://schemas.openxmlformats.org/drawingml/2006/main" xmlns:r="http://schemas.openxmlformats.org/officeDocument/2006/relationships" xmlns:p="http://schemas.openxmlformats.org/presentationml/2006/main">
  <p:tag name="NUM" val="8"/>
</p:tagLst>
</file>

<file path=ppt/tags/tag33.xml><?xml version="1.0" encoding="utf-8"?>
<p:tagLst xmlns:a="http://schemas.openxmlformats.org/drawingml/2006/main" xmlns:r="http://schemas.openxmlformats.org/officeDocument/2006/relationships" xmlns:p="http://schemas.openxmlformats.org/presentationml/2006/main">
  <p:tag name="NUM" val="9"/>
</p:tagLst>
</file>

<file path=ppt/tags/tag34.xml><?xml version="1.0" encoding="utf-8"?>
<p:tagLst xmlns:a="http://schemas.openxmlformats.org/drawingml/2006/main" xmlns:r="http://schemas.openxmlformats.org/officeDocument/2006/relationships" xmlns:p="http://schemas.openxmlformats.org/presentationml/2006/main">
  <p:tag name="NUM" val="10"/>
</p:tagLst>
</file>

<file path=ppt/tags/tag35.xml><?xml version="1.0" encoding="utf-8"?>
<p:tagLst xmlns:a="http://schemas.openxmlformats.org/drawingml/2006/main" xmlns:r="http://schemas.openxmlformats.org/officeDocument/2006/relationships" xmlns:p="http://schemas.openxmlformats.org/presentationml/2006/main">
  <p:tag name="NUM" val="11"/>
</p:tagLst>
</file>

<file path=ppt/tags/tag36.xml><?xml version="1.0" encoding="utf-8"?>
<p:tagLst xmlns:a="http://schemas.openxmlformats.org/drawingml/2006/main" xmlns:r="http://schemas.openxmlformats.org/officeDocument/2006/relationships" xmlns:p="http://schemas.openxmlformats.org/presentationml/2006/main">
  <p:tag name="NUM" val="12"/>
</p:tagLst>
</file>

<file path=ppt/tags/tag37.xml><?xml version="1.0" encoding="utf-8"?>
<p:tagLst xmlns:a="http://schemas.openxmlformats.org/drawingml/2006/main" xmlns:r="http://schemas.openxmlformats.org/officeDocument/2006/relationships" xmlns:p="http://schemas.openxmlformats.org/presentationml/2006/main">
  <p:tag name="NUM" val="13"/>
</p:tagLst>
</file>

<file path=ppt/tags/tag38.xml><?xml version="1.0" encoding="utf-8"?>
<p:tagLst xmlns:a="http://schemas.openxmlformats.org/drawingml/2006/main" xmlns:r="http://schemas.openxmlformats.org/officeDocument/2006/relationships" xmlns:p="http://schemas.openxmlformats.org/presentationml/2006/main">
  <p:tag name="NUM" val="14"/>
</p:tagLst>
</file>

<file path=ppt/tags/tag39.xml><?xml version="1.0" encoding="utf-8"?>
<p:tagLst xmlns:a="http://schemas.openxmlformats.org/drawingml/2006/main" xmlns:r="http://schemas.openxmlformats.org/officeDocument/2006/relationships" xmlns:p="http://schemas.openxmlformats.org/presentationml/2006/main">
  <p:tag name="NUM" val="1"/>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2"/>
</p:tagLst>
</file>

<file path=ppt/tags/tag41.xml><?xml version="1.0" encoding="utf-8"?>
<p:tagLst xmlns:a="http://schemas.openxmlformats.org/drawingml/2006/main" xmlns:r="http://schemas.openxmlformats.org/officeDocument/2006/relationships" xmlns:p="http://schemas.openxmlformats.org/presentationml/2006/main">
  <p:tag name="NUM" val="3"/>
</p:tagLst>
</file>

<file path=ppt/tags/tag42.xml><?xml version="1.0" encoding="utf-8"?>
<p:tagLst xmlns:a="http://schemas.openxmlformats.org/drawingml/2006/main" xmlns:r="http://schemas.openxmlformats.org/officeDocument/2006/relationships" xmlns:p="http://schemas.openxmlformats.org/presentationml/2006/main">
  <p:tag name="NUM" val="4"/>
</p:tagLst>
</file>

<file path=ppt/tags/tag43.xml><?xml version="1.0" encoding="utf-8"?>
<p:tagLst xmlns:a="http://schemas.openxmlformats.org/drawingml/2006/main" xmlns:r="http://schemas.openxmlformats.org/officeDocument/2006/relationships" xmlns:p="http://schemas.openxmlformats.org/presentationml/2006/main">
  <p:tag name="NUM" val="1"/>
</p:tagLst>
</file>

<file path=ppt/tags/tag44.xml><?xml version="1.0" encoding="utf-8"?>
<p:tagLst xmlns:a="http://schemas.openxmlformats.org/drawingml/2006/main" xmlns:r="http://schemas.openxmlformats.org/officeDocument/2006/relationships" xmlns:p="http://schemas.openxmlformats.org/presentationml/2006/main">
  <p:tag name="NUM" val="2"/>
</p:tagLst>
</file>

<file path=ppt/tags/tag45.xml><?xml version="1.0" encoding="utf-8"?>
<p:tagLst xmlns:a="http://schemas.openxmlformats.org/drawingml/2006/main" xmlns:r="http://schemas.openxmlformats.org/officeDocument/2006/relationships" xmlns:p="http://schemas.openxmlformats.org/presentationml/2006/main">
  <p:tag name="NUM" val="3"/>
</p:tagLst>
</file>

<file path=ppt/tags/tag46.xml><?xml version="1.0" encoding="utf-8"?>
<p:tagLst xmlns:a="http://schemas.openxmlformats.org/drawingml/2006/main" xmlns:r="http://schemas.openxmlformats.org/officeDocument/2006/relationships" xmlns:p="http://schemas.openxmlformats.org/presentationml/2006/main">
  <p:tag name="NUM" val="4"/>
</p:tagLst>
</file>

<file path=ppt/tags/tag47.xml><?xml version="1.0" encoding="utf-8"?>
<p:tagLst xmlns:a="http://schemas.openxmlformats.org/drawingml/2006/main" xmlns:r="http://schemas.openxmlformats.org/officeDocument/2006/relationships" xmlns:p="http://schemas.openxmlformats.org/presentationml/2006/main">
  <p:tag name="NUM" val="5"/>
</p:tagLst>
</file>

<file path=ppt/tags/tag48.xml><?xml version="1.0" encoding="utf-8"?>
<p:tagLst xmlns:a="http://schemas.openxmlformats.org/drawingml/2006/main" xmlns:r="http://schemas.openxmlformats.org/officeDocument/2006/relationships" xmlns:p="http://schemas.openxmlformats.org/presentationml/2006/main">
  <p:tag name="NUM" val="6"/>
</p:tagLst>
</file>

<file path=ppt/tags/tag49.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50.xml><?xml version="1.0" encoding="utf-8"?>
<p:tagLst xmlns:a="http://schemas.openxmlformats.org/drawingml/2006/main" xmlns:r="http://schemas.openxmlformats.org/officeDocument/2006/relationships" xmlns:p="http://schemas.openxmlformats.org/presentationml/2006/main">
  <p:tag name="NUM" val="2"/>
</p:tagLst>
</file>

<file path=ppt/tags/tag51.xml><?xml version="1.0" encoding="utf-8"?>
<p:tagLst xmlns:a="http://schemas.openxmlformats.org/drawingml/2006/main" xmlns:r="http://schemas.openxmlformats.org/officeDocument/2006/relationships" xmlns:p="http://schemas.openxmlformats.org/presentationml/2006/main">
  <p:tag name="NUM" val="1"/>
</p:tagLst>
</file>

<file path=ppt/tags/tag52.xml><?xml version="1.0" encoding="utf-8"?>
<p:tagLst xmlns:a="http://schemas.openxmlformats.org/drawingml/2006/main" xmlns:r="http://schemas.openxmlformats.org/officeDocument/2006/relationships" xmlns:p="http://schemas.openxmlformats.org/presentationml/2006/main">
  <p:tag name="NUM" val="2"/>
</p:tagLst>
</file>

<file path=ppt/tags/tag53.xml><?xml version="1.0" encoding="utf-8"?>
<p:tagLst xmlns:a="http://schemas.openxmlformats.org/drawingml/2006/main" xmlns:r="http://schemas.openxmlformats.org/officeDocument/2006/relationships" xmlns:p="http://schemas.openxmlformats.org/presentationml/2006/main">
  <p:tag name="NUM" val="3"/>
</p:tagLst>
</file>

<file path=ppt/tags/tag54.xml><?xml version="1.0" encoding="utf-8"?>
<p:tagLst xmlns:a="http://schemas.openxmlformats.org/drawingml/2006/main" xmlns:r="http://schemas.openxmlformats.org/officeDocument/2006/relationships" xmlns:p="http://schemas.openxmlformats.org/presentationml/2006/main">
  <p:tag name="NUM" val="1"/>
</p:tagLst>
</file>

<file path=ppt/tags/tag55.xml><?xml version="1.0" encoding="utf-8"?>
<p:tagLst xmlns:a="http://schemas.openxmlformats.org/drawingml/2006/main" xmlns:r="http://schemas.openxmlformats.org/officeDocument/2006/relationships" xmlns:p="http://schemas.openxmlformats.org/presentationml/2006/main">
  <p:tag name="NUM" val="2"/>
</p:tagLst>
</file>

<file path=ppt/tags/tag56.xml><?xml version="1.0" encoding="utf-8"?>
<p:tagLst xmlns:a="http://schemas.openxmlformats.org/drawingml/2006/main" xmlns:r="http://schemas.openxmlformats.org/officeDocument/2006/relationships" xmlns:p="http://schemas.openxmlformats.org/presentationml/2006/main">
  <p:tag name="NUM" val="3"/>
</p:tagLst>
</file>

<file path=ppt/tags/tag57.xml><?xml version="1.0" encoding="utf-8"?>
<p:tagLst xmlns:a="http://schemas.openxmlformats.org/drawingml/2006/main" xmlns:r="http://schemas.openxmlformats.org/officeDocument/2006/relationships" xmlns:p="http://schemas.openxmlformats.org/presentationml/2006/main">
  <p:tag name="NUM" val="1"/>
</p:tagLst>
</file>

<file path=ppt/tags/tag58.xml><?xml version="1.0" encoding="utf-8"?>
<p:tagLst xmlns:a="http://schemas.openxmlformats.org/drawingml/2006/main" xmlns:r="http://schemas.openxmlformats.org/officeDocument/2006/relationships" xmlns:p="http://schemas.openxmlformats.org/presentationml/2006/main">
  <p:tag name="NUM" val="2"/>
</p:tagLst>
</file>

<file path=ppt/tags/tag59.xml><?xml version="1.0" encoding="utf-8"?>
<p:tagLst xmlns:a="http://schemas.openxmlformats.org/drawingml/2006/main" xmlns:r="http://schemas.openxmlformats.org/officeDocument/2006/relationships" xmlns:p="http://schemas.openxmlformats.org/presentationml/2006/main">
  <p:tag name="NUM" val="3"/>
</p:tagLst>
</file>

<file path=ppt/tags/tag6.xml><?xml version="1.0" encoding="utf-8"?>
<p:tagLst xmlns:a="http://schemas.openxmlformats.org/drawingml/2006/main" xmlns:r="http://schemas.openxmlformats.org/officeDocument/2006/relationships" xmlns:p="http://schemas.openxmlformats.org/presentationml/2006/main">
  <p:tag name="NUM" val="3"/>
</p:tagLst>
</file>

<file path=ppt/tags/tag60.xml><?xml version="1.0" encoding="utf-8"?>
<p:tagLst xmlns:a="http://schemas.openxmlformats.org/drawingml/2006/main" xmlns:r="http://schemas.openxmlformats.org/officeDocument/2006/relationships" xmlns:p="http://schemas.openxmlformats.org/presentationml/2006/main">
  <p:tag name="NUM" val="1"/>
</p:tagLst>
</file>

<file path=ppt/tags/tag61.xml><?xml version="1.0" encoding="utf-8"?>
<p:tagLst xmlns:a="http://schemas.openxmlformats.org/drawingml/2006/main" xmlns:r="http://schemas.openxmlformats.org/officeDocument/2006/relationships" xmlns:p="http://schemas.openxmlformats.org/presentationml/2006/main">
  <p:tag name="NUM" val="2"/>
</p:tagLst>
</file>

<file path=ppt/tags/tag62.xml><?xml version="1.0" encoding="utf-8"?>
<p:tagLst xmlns:a="http://schemas.openxmlformats.org/drawingml/2006/main" xmlns:r="http://schemas.openxmlformats.org/officeDocument/2006/relationships" xmlns:p="http://schemas.openxmlformats.org/presentationml/2006/main">
  <p:tag name="NUM" val="1"/>
</p:tagLst>
</file>

<file path=ppt/tags/tag63.xml><?xml version="1.0" encoding="utf-8"?>
<p:tagLst xmlns:a="http://schemas.openxmlformats.org/drawingml/2006/main" xmlns:r="http://schemas.openxmlformats.org/officeDocument/2006/relationships" xmlns:p="http://schemas.openxmlformats.org/presentationml/2006/main">
  <p:tag name="NUM" val="2"/>
</p:tagLst>
</file>

<file path=ppt/tags/tag64.xml><?xml version="1.0" encoding="utf-8"?>
<p:tagLst xmlns:a="http://schemas.openxmlformats.org/drawingml/2006/main" xmlns:r="http://schemas.openxmlformats.org/officeDocument/2006/relationships" xmlns:p="http://schemas.openxmlformats.org/presentationml/2006/main">
  <p:tag name="NUM" val="1"/>
</p:tagLst>
</file>

<file path=ppt/tags/tag65.xml><?xml version="1.0" encoding="utf-8"?>
<p:tagLst xmlns:a="http://schemas.openxmlformats.org/drawingml/2006/main" xmlns:r="http://schemas.openxmlformats.org/officeDocument/2006/relationships" xmlns:p="http://schemas.openxmlformats.org/presentationml/2006/main">
  <p:tag name="NUM" val="2"/>
</p:tagLst>
</file>

<file path=ppt/tags/tag66.xml><?xml version="1.0" encoding="utf-8"?>
<p:tagLst xmlns:a="http://schemas.openxmlformats.org/drawingml/2006/main" xmlns:r="http://schemas.openxmlformats.org/officeDocument/2006/relationships" xmlns:p="http://schemas.openxmlformats.org/presentationml/2006/main">
  <p:tag name="NUM" val="1"/>
</p:tagLst>
</file>

<file path=ppt/tags/tag67.xml><?xml version="1.0" encoding="utf-8"?>
<p:tagLst xmlns:a="http://schemas.openxmlformats.org/drawingml/2006/main" xmlns:r="http://schemas.openxmlformats.org/officeDocument/2006/relationships" xmlns:p="http://schemas.openxmlformats.org/presentationml/2006/main">
  <p:tag name="NUM" val="2"/>
</p:tagLst>
</file>

<file path=ppt/tags/tag68.xml><?xml version="1.0" encoding="utf-8"?>
<p:tagLst xmlns:a="http://schemas.openxmlformats.org/drawingml/2006/main" xmlns:r="http://schemas.openxmlformats.org/officeDocument/2006/relationships" xmlns:p="http://schemas.openxmlformats.org/presentationml/2006/main">
  <p:tag name="NUM" val="1"/>
</p:tagLst>
</file>

<file path=ppt/tags/tag69.xml><?xml version="1.0" encoding="utf-8"?>
<p:tagLst xmlns:a="http://schemas.openxmlformats.org/drawingml/2006/main" xmlns:r="http://schemas.openxmlformats.org/officeDocument/2006/relationships" xmlns:p="http://schemas.openxmlformats.org/presentationml/2006/main">
  <p:tag name="NUM" val="2"/>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3"/>
</p:tagLst>
</file>

<file path=ppt/tags/tag71.xml><?xml version="1.0" encoding="utf-8"?>
<p:tagLst xmlns:a="http://schemas.openxmlformats.org/drawingml/2006/main" xmlns:r="http://schemas.openxmlformats.org/officeDocument/2006/relationships" xmlns:p="http://schemas.openxmlformats.org/presentationml/2006/main">
  <p:tag name="NUM" val="1"/>
</p:tagLst>
</file>

<file path=ppt/tags/tag72.xml><?xml version="1.0" encoding="utf-8"?>
<p:tagLst xmlns:a="http://schemas.openxmlformats.org/drawingml/2006/main" xmlns:r="http://schemas.openxmlformats.org/officeDocument/2006/relationships" xmlns:p="http://schemas.openxmlformats.org/presentationml/2006/main">
  <p:tag name="NUM" val="2"/>
</p:tagLst>
</file>

<file path=ppt/tags/tag73.xml><?xml version="1.0" encoding="utf-8"?>
<p:tagLst xmlns:a="http://schemas.openxmlformats.org/drawingml/2006/main" xmlns:r="http://schemas.openxmlformats.org/officeDocument/2006/relationships" xmlns:p="http://schemas.openxmlformats.org/presentationml/2006/main">
  <p:tag name="NUM" val="3"/>
</p:tagLst>
</file>

<file path=ppt/tags/tag74.xml><?xml version="1.0" encoding="utf-8"?>
<p:tagLst xmlns:a="http://schemas.openxmlformats.org/drawingml/2006/main" xmlns:r="http://schemas.openxmlformats.org/officeDocument/2006/relationships" xmlns:p="http://schemas.openxmlformats.org/presentationml/2006/main">
  <p:tag name="NUM" val="1"/>
</p:tagLst>
</file>

<file path=ppt/tags/tag75.xml><?xml version="1.0" encoding="utf-8"?>
<p:tagLst xmlns:a="http://schemas.openxmlformats.org/drawingml/2006/main" xmlns:r="http://schemas.openxmlformats.org/officeDocument/2006/relationships" xmlns:p="http://schemas.openxmlformats.org/presentationml/2006/main">
  <p:tag name="NUM" val="2"/>
</p:tagLst>
</file>

<file path=ppt/tags/tag76.xml><?xml version="1.0" encoding="utf-8"?>
<p:tagLst xmlns:a="http://schemas.openxmlformats.org/drawingml/2006/main" xmlns:r="http://schemas.openxmlformats.org/officeDocument/2006/relationships" xmlns:p="http://schemas.openxmlformats.org/presentationml/2006/main">
  <p:tag name="NUM" val="1"/>
</p:tagLst>
</file>

<file path=ppt/tags/tag77.xml><?xml version="1.0" encoding="utf-8"?>
<p:tagLst xmlns:a="http://schemas.openxmlformats.org/drawingml/2006/main" xmlns:r="http://schemas.openxmlformats.org/officeDocument/2006/relationships" xmlns:p="http://schemas.openxmlformats.org/presentationml/2006/main">
  <p:tag name="NUM" val="1"/>
</p:tagLst>
</file>

<file path=ppt/tags/tag78.xml><?xml version="1.0" encoding="utf-8"?>
<p:tagLst xmlns:a="http://schemas.openxmlformats.org/drawingml/2006/main" xmlns:r="http://schemas.openxmlformats.org/officeDocument/2006/relationships" xmlns:p="http://schemas.openxmlformats.org/presentationml/2006/main">
  <p:tag name="NUM" val="2"/>
</p:tagLst>
</file>

<file path=ppt/tags/tag79.xml><?xml version="1.0" encoding="utf-8"?>
<p:tagLst xmlns:a="http://schemas.openxmlformats.org/drawingml/2006/main" xmlns:r="http://schemas.openxmlformats.org/officeDocument/2006/relationships" xmlns:p="http://schemas.openxmlformats.org/presentationml/2006/main">
  <p:tag name="NUM" val="3"/>
</p:tagLst>
</file>

<file path=ppt/tags/tag8.xml><?xml version="1.0" encoding="utf-8"?>
<p:tagLst xmlns:a="http://schemas.openxmlformats.org/drawingml/2006/main" xmlns:r="http://schemas.openxmlformats.org/officeDocument/2006/relationships" xmlns:p="http://schemas.openxmlformats.org/presentationml/2006/main">
  <p:tag name="NUM" val="1"/>
</p:tagLst>
</file>

<file path=ppt/tags/tag80.xml><?xml version="1.0" encoding="utf-8"?>
<p:tagLst xmlns:a="http://schemas.openxmlformats.org/drawingml/2006/main" xmlns:r="http://schemas.openxmlformats.org/officeDocument/2006/relationships" xmlns:p="http://schemas.openxmlformats.org/presentationml/2006/main">
  <p:tag name="NUM" val="1"/>
</p:tagLst>
</file>

<file path=ppt/tags/tag81.xml><?xml version="1.0" encoding="utf-8"?>
<p:tagLst xmlns:a="http://schemas.openxmlformats.org/drawingml/2006/main" xmlns:r="http://schemas.openxmlformats.org/officeDocument/2006/relationships" xmlns:p="http://schemas.openxmlformats.org/presentationml/2006/main">
  <p:tag name="NUM" val="2"/>
</p:tagLst>
</file>

<file path=ppt/tags/tag82.xml><?xml version="1.0" encoding="utf-8"?>
<p:tagLst xmlns:a="http://schemas.openxmlformats.org/drawingml/2006/main" xmlns:r="http://schemas.openxmlformats.org/officeDocument/2006/relationships" xmlns:p="http://schemas.openxmlformats.org/presentationml/2006/main">
  <p:tag name="NUM" val="3"/>
</p:tagLst>
</file>

<file path=ppt/tags/tag83.xml><?xml version="1.0" encoding="utf-8"?>
<p:tagLst xmlns:a="http://schemas.openxmlformats.org/drawingml/2006/main" xmlns:r="http://schemas.openxmlformats.org/officeDocument/2006/relationships" xmlns:p="http://schemas.openxmlformats.org/presentationml/2006/main">
  <p:tag name="NUM" val="1"/>
</p:tagLst>
</file>

<file path=ppt/tags/tag84.xml><?xml version="1.0" encoding="utf-8"?>
<p:tagLst xmlns:a="http://schemas.openxmlformats.org/drawingml/2006/main" xmlns:r="http://schemas.openxmlformats.org/officeDocument/2006/relationships" xmlns:p="http://schemas.openxmlformats.org/presentationml/2006/main">
  <p:tag name="NUM" val="2"/>
</p:tagLst>
</file>

<file path=ppt/tags/tag85.xml><?xml version="1.0" encoding="utf-8"?>
<p:tagLst xmlns:a="http://schemas.openxmlformats.org/drawingml/2006/main" xmlns:r="http://schemas.openxmlformats.org/officeDocument/2006/relationships" xmlns:p="http://schemas.openxmlformats.org/presentationml/2006/main">
  <p:tag name="NUM" val="3"/>
</p:tagLst>
</file>

<file path=ppt/tags/tag86.xml><?xml version="1.0" encoding="utf-8"?>
<p:tagLst xmlns:a="http://schemas.openxmlformats.org/drawingml/2006/main" xmlns:r="http://schemas.openxmlformats.org/officeDocument/2006/relationships" xmlns:p="http://schemas.openxmlformats.org/presentationml/2006/main">
  <p:tag name="NUM" val="1"/>
</p:tagLst>
</file>

<file path=ppt/tags/tag87.xml><?xml version="1.0" encoding="utf-8"?>
<p:tagLst xmlns:a="http://schemas.openxmlformats.org/drawingml/2006/main" xmlns:r="http://schemas.openxmlformats.org/officeDocument/2006/relationships" xmlns:p="http://schemas.openxmlformats.org/presentationml/2006/main">
  <p:tag name="NUM" val="2"/>
</p:tagLst>
</file>

<file path=ppt/tags/tag88.xml><?xml version="1.0" encoding="utf-8"?>
<p:tagLst xmlns:a="http://schemas.openxmlformats.org/drawingml/2006/main" xmlns:r="http://schemas.openxmlformats.org/officeDocument/2006/relationships" xmlns:p="http://schemas.openxmlformats.org/presentationml/2006/main">
  <p:tag name="NUM" val="3"/>
</p:tagLst>
</file>

<file path=ppt/tags/tag89.xml><?xml version="1.0" encoding="utf-8"?>
<p:tagLst xmlns:a="http://schemas.openxmlformats.org/drawingml/2006/main" xmlns:r="http://schemas.openxmlformats.org/officeDocument/2006/relationships" xmlns:p="http://schemas.openxmlformats.org/presentationml/2006/main">
  <p:tag name="NUM" val="1"/>
</p:tagLst>
</file>

<file path=ppt/tags/tag9.xml><?xml version="1.0" encoding="utf-8"?>
<p:tagLst xmlns:a="http://schemas.openxmlformats.org/drawingml/2006/main" xmlns:r="http://schemas.openxmlformats.org/officeDocument/2006/relationships" xmlns:p="http://schemas.openxmlformats.org/presentationml/2006/main">
  <p:tag name="NUM" val="2"/>
</p:tagLst>
</file>

<file path=ppt/tags/tag90.xml><?xml version="1.0" encoding="utf-8"?>
<p:tagLst xmlns:a="http://schemas.openxmlformats.org/drawingml/2006/main" xmlns:r="http://schemas.openxmlformats.org/officeDocument/2006/relationships" xmlns:p="http://schemas.openxmlformats.org/presentationml/2006/main">
  <p:tag name="NUM" val="2"/>
</p:tagLst>
</file>

<file path=ppt/tags/tag91.xml><?xml version="1.0" encoding="utf-8"?>
<p:tagLst xmlns:a="http://schemas.openxmlformats.org/drawingml/2006/main" xmlns:r="http://schemas.openxmlformats.org/officeDocument/2006/relationships" xmlns:p="http://schemas.openxmlformats.org/presentationml/2006/main">
  <p:tag name="NUM" val="3"/>
</p:tagLst>
</file>

<file path=ppt/tags/tag92.xml><?xml version="1.0" encoding="utf-8"?>
<p:tagLst xmlns:a="http://schemas.openxmlformats.org/drawingml/2006/main" xmlns:r="http://schemas.openxmlformats.org/officeDocument/2006/relationships" xmlns:p="http://schemas.openxmlformats.org/presentationml/2006/main">
  <p:tag name="NUM" val="1"/>
</p:tagLst>
</file>

<file path=ppt/tags/tag93.xml><?xml version="1.0" encoding="utf-8"?>
<p:tagLst xmlns:a="http://schemas.openxmlformats.org/drawingml/2006/main" xmlns:r="http://schemas.openxmlformats.org/officeDocument/2006/relationships" xmlns:p="http://schemas.openxmlformats.org/presentationml/2006/main">
  <p:tag name="NUM" val="2"/>
</p:tagLst>
</file>

<file path=ppt/tags/tag94.xml><?xml version="1.0" encoding="utf-8"?>
<p:tagLst xmlns:a="http://schemas.openxmlformats.org/drawingml/2006/main" xmlns:r="http://schemas.openxmlformats.org/officeDocument/2006/relationships" xmlns:p="http://schemas.openxmlformats.org/presentationml/2006/main">
  <p:tag name="NUM" val="3"/>
</p:tagLst>
</file>

<file path=ppt/tags/tag95.xml><?xml version="1.0" encoding="utf-8"?>
<p:tagLst xmlns:a="http://schemas.openxmlformats.org/drawingml/2006/main" xmlns:r="http://schemas.openxmlformats.org/officeDocument/2006/relationships" xmlns:p="http://schemas.openxmlformats.org/presentationml/2006/main">
  <p:tag name="NUM" val="1"/>
</p:tagLst>
</file>

<file path=ppt/tags/tag96.xml><?xml version="1.0" encoding="utf-8"?>
<p:tagLst xmlns:a="http://schemas.openxmlformats.org/drawingml/2006/main" xmlns:r="http://schemas.openxmlformats.org/officeDocument/2006/relationships" xmlns:p="http://schemas.openxmlformats.org/presentationml/2006/main">
  <p:tag name="NUM" val="2"/>
</p:tagLst>
</file>

<file path=ppt/tags/tag97.xml><?xml version="1.0" encoding="utf-8"?>
<p:tagLst xmlns:a="http://schemas.openxmlformats.org/drawingml/2006/main" xmlns:r="http://schemas.openxmlformats.org/officeDocument/2006/relationships" xmlns:p="http://schemas.openxmlformats.org/presentationml/2006/main">
  <p:tag name="NUM" val="3"/>
</p:tagLst>
</file>

<file path=ppt/tags/tag98.xml><?xml version="1.0" encoding="utf-8"?>
<p:tagLst xmlns:a="http://schemas.openxmlformats.org/drawingml/2006/main" xmlns:r="http://schemas.openxmlformats.org/officeDocument/2006/relationships" xmlns:p="http://schemas.openxmlformats.org/presentationml/2006/main">
  <p:tag name="NUM" val="1"/>
</p:tagLst>
</file>

<file path=ppt/tags/tag99.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faef953-2cda-4d9d-b070-85228d2d3b5f">
      <Terms xmlns="http://schemas.microsoft.com/office/infopath/2007/PartnerControls"/>
    </lcf76f155ced4ddcb4097134ff3c332f>
    <TaxCatchAll xmlns="985ec44e-1bab-4c0b-9df0-6ba128686fc9" xsi:nil="true"/>
    <SharedWithUsers xmlns="756f3f7a-cc20-4157-bc78-ddc9769d8db6">
      <UserInfo>
        <DisplayName/>
        <AccountId xsi:nil="true"/>
        <AccountType/>
      </UserInfo>
    </SharedWithUsers>
    <_Flow_SignoffStatus xmlns="ffaef953-2cda-4d9d-b070-85228d2d3b5f" xsi:nil="true"/>
    <_x0023_ xmlns="ffaef953-2cda-4d9d-b070-85228d2d3b5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3" ma:contentTypeDescription="Create a new document." ma:contentTypeScope="" ma:versionID="cb13b2ccf3ff550db0c30d0bf35d4c0f">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86e953e7722f0059faeeaa7490a364c2"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0689EA7-CE69-4D4F-8F10-39209AC0F36C}">
  <ds:schemaRefs>
    <ds:schemaRef ds:uri="http://purl.org/dc/terms/"/>
    <ds:schemaRef ds:uri="http://schemas.microsoft.com/office/2006/documentManagement/types"/>
    <ds:schemaRef ds:uri="http://purl.org/dc/dcmitype/"/>
    <ds:schemaRef ds:uri="http://schemas.microsoft.com/office/infopath/2007/PartnerControls"/>
    <ds:schemaRef ds:uri="http://www.w3.org/XML/1998/namespace"/>
    <ds:schemaRef ds:uri="28943420-3cce-465e-a204-04bce5f1b343"/>
    <ds:schemaRef ds:uri="http://purl.org/dc/elements/1.1/"/>
    <ds:schemaRef ds:uri="http://schemas.openxmlformats.org/package/2006/metadata/core-properties"/>
    <ds:schemaRef ds:uri="2286246c-fc21-4ee8-a407-068ba74e6317"/>
    <ds:schemaRef ds:uri="http://schemas.microsoft.com/office/2006/metadata/properties"/>
    <ds:schemaRef ds:uri="ffaef953-2cda-4d9d-b070-85228d2d3b5f"/>
    <ds:schemaRef ds:uri="985ec44e-1bab-4c0b-9df0-6ba128686fc9"/>
    <ds:schemaRef ds:uri="756f3f7a-cc20-4157-bc78-ddc9769d8db6"/>
  </ds:schemaRefs>
</ds:datastoreItem>
</file>

<file path=customXml/itemProps2.xml><?xml version="1.0" encoding="utf-8"?>
<ds:datastoreItem xmlns:ds="http://schemas.openxmlformats.org/officeDocument/2006/customXml" ds:itemID="{A0515664-191C-42F9-AB46-ED9D00976A9A}"/>
</file>

<file path=customXml/itemProps3.xml><?xml version="1.0" encoding="utf-8"?>
<ds:datastoreItem xmlns:ds="http://schemas.openxmlformats.org/officeDocument/2006/customXml" ds:itemID="{883906A3-39D1-4884-A96C-63D1043103C5}">
  <ds:schemaRefs>
    <ds:schemaRef ds:uri="http://schemas.microsoft.com/sharepoint/v3/contenttype/forms"/>
  </ds:schemaRefs>
</ds:datastoreItem>
</file>

<file path=docMetadata/LabelInfo.xml><?xml version="1.0" encoding="utf-8"?>
<clbl:labelList xmlns:clbl="http://schemas.microsoft.com/office/2020/mipLabelMetadata">
  <clbl:label id="{8b77875e-5908-45a0-9cb4-dec9ae074618}" enabled="1" method="Privileged" siteId="{0f9e35db-544f-4f60-bdcc-5ea416e6dc70}" contentBits="0" removed="0"/>
</clbl:labelList>
</file>

<file path=docProps/app.xml><?xml version="1.0" encoding="utf-8"?>
<Properties xmlns="http://schemas.openxmlformats.org/officeDocument/2006/extended-properties" xmlns:vt="http://schemas.openxmlformats.org/officeDocument/2006/docPropsVTypes">
  <Template/>
  <TotalTime>0</TotalTime>
  <Words>1951</Words>
  <Application>Microsoft Office PowerPoint</Application>
  <PresentationFormat>Widescreen</PresentationFormat>
  <Paragraphs>215</Paragraphs>
  <Slides>54</Slides>
  <Notes>3</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54</vt:i4>
      </vt:variant>
    </vt:vector>
  </HeadingPairs>
  <TitlesOfParts>
    <vt:vector size="59" baseType="lpstr">
      <vt:lpstr>Arial</vt:lpstr>
      <vt:lpstr>Calibri</vt:lpstr>
      <vt:lpstr>Century Gothic</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VOVF</dc:creator>
  <cp:lastModifiedBy>VOVF</cp:lastModifiedBy>
  <cp:revision>70</cp:revision>
  <dcterms:created xsi:type="dcterms:W3CDTF">2023-10-04T18:52:03Z</dcterms:created>
  <dcterms:modified xsi:type="dcterms:W3CDTF">2025-11-01T15:57:59Z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y fmtid="{D5CDD505-2E9C-101B-9397-08002B2CF9AE}" pid="4" name="Order">
    <vt:r8>50230500</vt:r8>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